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0"/>
  </p:notesMasterIdLst>
  <p:handoutMasterIdLst>
    <p:handoutMasterId r:id="rId51"/>
  </p:handoutMasterIdLst>
  <p:sldIdLst>
    <p:sldId id="547" r:id="rId2"/>
    <p:sldId id="550" r:id="rId3"/>
    <p:sldId id="737" r:id="rId4"/>
    <p:sldId id="781" r:id="rId5"/>
    <p:sldId id="769" r:id="rId6"/>
    <p:sldId id="809" r:id="rId7"/>
    <p:sldId id="810" r:id="rId8"/>
    <p:sldId id="811" r:id="rId9"/>
    <p:sldId id="812" r:id="rId10"/>
    <p:sldId id="813" r:id="rId11"/>
    <p:sldId id="815" r:id="rId12"/>
    <p:sldId id="818" r:id="rId13"/>
    <p:sldId id="819" r:id="rId14"/>
    <p:sldId id="820" r:id="rId15"/>
    <p:sldId id="816" r:id="rId16"/>
    <p:sldId id="822" r:id="rId17"/>
    <p:sldId id="823" r:id="rId18"/>
    <p:sldId id="824" r:id="rId19"/>
    <p:sldId id="825" r:id="rId20"/>
    <p:sldId id="826" r:id="rId21"/>
    <p:sldId id="843" r:id="rId22"/>
    <p:sldId id="827" r:id="rId23"/>
    <p:sldId id="829" r:id="rId24"/>
    <p:sldId id="830" r:id="rId25"/>
    <p:sldId id="831" r:id="rId26"/>
    <p:sldId id="844" r:id="rId27"/>
    <p:sldId id="846" r:id="rId28"/>
    <p:sldId id="845" r:id="rId29"/>
    <p:sldId id="832" r:id="rId30"/>
    <p:sldId id="833" r:id="rId31"/>
    <p:sldId id="834" r:id="rId32"/>
    <p:sldId id="835" r:id="rId33"/>
    <p:sldId id="836" r:id="rId34"/>
    <p:sldId id="848" r:id="rId35"/>
    <p:sldId id="849" r:id="rId36"/>
    <p:sldId id="847" r:id="rId37"/>
    <p:sldId id="837" r:id="rId38"/>
    <p:sldId id="850" r:id="rId39"/>
    <p:sldId id="838" r:id="rId40"/>
    <p:sldId id="839" r:id="rId41"/>
    <p:sldId id="840" r:id="rId42"/>
    <p:sldId id="841" r:id="rId43"/>
    <p:sldId id="842" r:id="rId44"/>
    <p:sldId id="562" r:id="rId45"/>
    <p:sldId id="554" r:id="rId46"/>
    <p:sldId id="745" r:id="rId47"/>
    <p:sldId id="552" r:id="rId48"/>
    <p:sldId id="553" r:id="rId4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737"/>
            <p14:sldId id="781"/>
            <p14:sldId id="769"/>
            <p14:sldId id="809"/>
            <p14:sldId id="810"/>
            <p14:sldId id="811"/>
            <p14:sldId id="812"/>
            <p14:sldId id="813"/>
            <p14:sldId id="815"/>
            <p14:sldId id="818"/>
            <p14:sldId id="819"/>
            <p14:sldId id="820"/>
            <p14:sldId id="816"/>
            <p14:sldId id="822"/>
            <p14:sldId id="823"/>
            <p14:sldId id="824"/>
            <p14:sldId id="825"/>
            <p14:sldId id="826"/>
            <p14:sldId id="843"/>
            <p14:sldId id="827"/>
            <p14:sldId id="829"/>
            <p14:sldId id="830"/>
            <p14:sldId id="831"/>
            <p14:sldId id="844"/>
            <p14:sldId id="846"/>
            <p14:sldId id="845"/>
            <p14:sldId id="832"/>
            <p14:sldId id="833"/>
            <p14:sldId id="834"/>
            <p14:sldId id="835"/>
            <p14:sldId id="836"/>
            <p14:sldId id="848"/>
            <p14:sldId id="849"/>
            <p14:sldId id="847"/>
            <p14:sldId id="837"/>
            <p14:sldId id="850"/>
            <p14:sldId id="838"/>
            <p14:sldId id="839"/>
            <p14:sldId id="840"/>
            <p14:sldId id="841"/>
            <p14:sldId id="842"/>
            <p14:sldId id="562"/>
            <p14:sldId id="554"/>
            <p14:sldId id="745"/>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9900"/>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09" d="100"/>
          <a:sy n="109" d="100"/>
        </p:scale>
        <p:origin x="1998"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9/18/2024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Deitl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2020 </a:t>
            </a:r>
            <a:r>
              <a:rPr lang="en-CA" sz="850" dirty="0">
                <a:solidFill>
                  <a:srgbClr val="FFFFFF"/>
                </a:solidFill>
                <a:latin typeface="Georgia" panose="02040502050405020303" pitchFamily="18" charset="0"/>
                <a:ea typeface="ＭＳ Ｐゴシック" charset="-128"/>
              </a:rPr>
              <a:t>by </a:t>
            </a:r>
            <a:r>
              <a:rPr lang="en-CA" sz="850" dirty="0" smtClean="0">
                <a:solidFill>
                  <a:srgbClr val="FFFFFF"/>
                </a:solidFill>
                <a:latin typeface="Georgia" panose="02040502050405020303" pitchFamily="18" charset="0"/>
                <a:ea typeface="ＭＳ Ｐゴシック" charset="-128"/>
              </a:rPr>
              <a:t>the above.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Writing functions tutorial</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2.xml"/><Relationship Id="rId7" Type="http://schemas.openxmlformats.org/officeDocument/2006/relationships/image" Target="../media/image11.wmf"/><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4.wmf"/><Relationship Id="rId4" Type="http://schemas.openxmlformats.org/officeDocument/2006/relationships/oleObject" Target="../embeddings/oleObject6.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tags" Target="../tags/tag1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7.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wmf"/><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9.w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slideLayout" Target="../slideLayouts/slideLayout2.xml"/><Relationship Id="rId7" Type="http://schemas.openxmlformats.org/officeDocument/2006/relationships/image" Target="../media/image22.wmf"/><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oleObject" Target="../embeddings/oleObject14.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3.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2.xml"/><Relationship Id="rId7" Type="http://schemas.openxmlformats.org/officeDocument/2006/relationships/image" Target="../media/image28.wmf"/><Relationship Id="rId2" Type="http://schemas.openxmlformats.org/officeDocument/2006/relationships/tags" Target="../tags/tag28.xml"/><Relationship Id="rId1" Type="http://schemas.openxmlformats.org/officeDocument/2006/relationships/vmlDrawing" Target="../drawings/vmlDrawing11.vml"/><Relationship Id="rId6" Type="http://schemas.openxmlformats.org/officeDocument/2006/relationships/oleObject" Target="../embeddings/oleObject21.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9.wm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111103"/>
            <a:ext cx="6840760" cy="1470025"/>
          </a:xfrm>
        </p:spPr>
        <p:txBody>
          <a:bodyPr>
            <a:normAutofit fontScale="90000"/>
          </a:bodyPr>
          <a:lstStyle/>
          <a:p>
            <a:r>
              <a:rPr lang="en-CA" dirty="0" smtClean="0"/>
              <a:t>Writing functions tutorial</a:t>
            </a:r>
            <a:endParaRPr lang="en-CA" sz="2800"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coefficients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factorial(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n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result{1};</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for (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k{2}; k &lt;= n; ++k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result *= k;</a:t>
            </a:r>
          </a:p>
          <a:p>
            <a:pPr marL="800100" lvl="2" indent="0">
              <a:buNone/>
            </a:pPr>
            <a:r>
              <a:rPr lang="en-US" sz="1500" dirty="0" smtClean="0">
                <a:latin typeface="Consolas" panose="020B0609020204030204" pitchFamily="49" charset="0"/>
                <a:cs typeface="Times New Roman" panose="02020603050405020304" pitchFamily="18" charset="0"/>
              </a:rPr>
              <a:t>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return result;</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r>
              <a:rPr lang="en-US" sz="1500" dirty="0">
                <a:latin typeface="Consolas" panose="020B0609020204030204" pitchFamily="49" charset="0"/>
                <a:cs typeface="Times New Roman" panose="02020603050405020304" pitchFamily="18" charset="0"/>
              </a:rPr>
              <a:t>}</a:t>
            </a:r>
            <a:endParaRPr lang="en-US" sz="1500" dirty="0" smtClean="0">
              <a:latin typeface="Consolas" panose="020B0609020204030204" pitchFamily="49" charset="0"/>
              <a:cs typeface="Times New Roman" panose="02020603050405020304" pitchFamily="18" charset="0"/>
            </a:endParaRP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binomial(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k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factorial( n )/factorial( k )/factorial( n - k );</a:t>
            </a:r>
          </a:p>
          <a:p>
            <a:pPr marL="800100" lvl="2" indent="0">
              <a:buNone/>
            </a:pPr>
            <a:r>
              <a:rPr lang="en-US" sz="1500" dirty="0">
                <a:latin typeface="Consolas" panose="020B0609020204030204" pitchFamily="49" charset="0"/>
                <a:cs typeface="Times New Roman" panose="02020603050405020304" pitchFamily="18" charset="0"/>
              </a:rPr>
              <a:t>}</a:t>
            </a:r>
            <a:endParaRPr lang="en-US" sz="1500" dirty="0" smtClean="0">
              <a:latin typeface="Consolas" panose="020B0609020204030204" pitchFamily="49"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8789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coefficients</a:t>
            </a:r>
            <a:endParaRPr lang="en-CA" dirty="0"/>
          </a:p>
        </p:txBody>
      </p:sp>
      <p:sp>
        <p:nvSpPr>
          <p:cNvPr id="3" name="Content Placeholder 2"/>
          <p:cNvSpPr>
            <a:spLocks noGrp="1"/>
          </p:cNvSpPr>
          <p:nvPr>
            <p:ph idx="1"/>
          </p:nvPr>
        </p:nvSpPr>
        <p:spPr>
          <a:xfrm>
            <a:off x="457200" y="1124744"/>
            <a:ext cx="8229600" cy="5001419"/>
          </a:xfrm>
        </p:spPr>
        <p:txBody>
          <a:bodyPr/>
          <a:lstStyle/>
          <a:p>
            <a:pPr marL="800100" lvl="2" indent="0">
              <a:buNone/>
            </a:pPr>
            <a:r>
              <a:rPr lang="en-US" sz="1500" dirty="0" smtClean="0">
                <a:latin typeface="Consolas" panose="020B0609020204030204" pitchFamily="49" charset="0"/>
                <a:cs typeface="Times New Roman" panose="02020603050405020304" pitchFamily="18" charset="0"/>
              </a:rPr>
              <a:t>#include &lt;</a:t>
            </a:r>
            <a:r>
              <a:rPr lang="en-US" sz="1500" dirty="0" err="1" smtClean="0">
                <a:latin typeface="Consolas" panose="020B0609020204030204" pitchFamily="49" charset="0"/>
                <a:cs typeface="Times New Roman" panose="02020603050405020304" pitchFamily="18" charset="0"/>
              </a:rPr>
              <a:t>iostream</a:t>
            </a:r>
            <a:r>
              <a:rPr lang="en-US" sz="1500" dirty="0" smtClean="0">
                <a:latin typeface="Consolas" panose="020B0609020204030204" pitchFamily="49" charset="0"/>
                <a:cs typeface="Times New Roman" panose="02020603050405020304" pitchFamily="18" charset="0"/>
              </a:rPr>
              <a:t>&gt;</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Function declarations</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main();</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factorial(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binomial(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k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Function definitions</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main()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for (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n{0}; n &lt;= 5;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for (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k{-1}; k &lt;= (n + 1); ++k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cout</a:t>
            </a:r>
            <a:r>
              <a:rPr lang="en-US" sz="1500" dirty="0" smtClean="0">
                <a:latin typeface="Consolas" panose="020B0609020204030204" pitchFamily="49" charset="0"/>
                <a:cs typeface="Times New Roman" panose="02020603050405020304" pitchFamily="18" charset="0"/>
              </a:rPr>
              <a:t> &lt;&lt; binomial( n, k ) &lt;&lt;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cout</a:t>
            </a:r>
            <a:r>
              <a:rPr lang="en-US" sz="1500" dirty="0" smtClean="0">
                <a:latin typeface="Consolas" panose="020B0609020204030204" pitchFamily="49" charset="0"/>
                <a:cs typeface="Times New Roman" panose="02020603050405020304" pitchFamily="18" charset="0"/>
              </a:rPr>
              <a:t> &lt;&lt;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return 0;</a:t>
            </a:r>
          </a:p>
          <a:p>
            <a:pPr marL="800100" lvl="2" indent="0">
              <a:buNone/>
            </a:pP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...other function definitions</a:t>
            </a:r>
          </a:p>
        </p:txBody>
      </p:sp>
      <p:sp>
        <p:nvSpPr>
          <p:cNvPr id="4" name="TextBox 3"/>
          <p:cNvSpPr txBox="1"/>
          <p:nvPr/>
        </p:nvSpPr>
        <p:spPr>
          <a:xfrm>
            <a:off x="5364088" y="1484784"/>
            <a:ext cx="2844048" cy="2031325"/>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smtClean="0">
                <a:solidFill>
                  <a:srgbClr val="0070C0"/>
                </a:solidFill>
                <a:latin typeface="Consolas" panose="020B0609020204030204" pitchFamily="49" charset="0"/>
              </a:rPr>
              <a:t>    0 1 0</a:t>
            </a:r>
          </a:p>
          <a:p>
            <a:r>
              <a:rPr lang="en-US" dirty="0" smtClean="0">
                <a:solidFill>
                  <a:srgbClr val="0070C0"/>
                </a:solidFill>
                <a:latin typeface="Consolas" panose="020B0609020204030204" pitchFamily="49" charset="0"/>
              </a:rPr>
              <a:t>    0 1 1 0</a:t>
            </a:r>
          </a:p>
          <a:p>
            <a:r>
              <a:rPr lang="en-US" dirty="0" smtClean="0">
                <a:solidFill>
                  <a:srgbClr val="0070C0"/>
                </a:solidFill>
                <a:latin typeface="Consolas" panose="020B0609020204030204" pitchFamily="49" charset="0"/>
              </a:rPr>
              <a:t>    0 1 2 1 0</a:t>
            </a:r>
          </a:p>
          <a:p>
            <a:r>
              <a:rPr lang="en-US" dirty="0" smtClean="0">
                <a:solidFill>
                  <a:srgbClr val="0070C0"/>
                </a:solidFill>
                <a:latin typeface="Consolas" panose="020B0609020204030204" pitchFamily="49" charset="0"/>
              </a:rPr>
              <a:t>    0 1 3 3 1 0</a:t>
            </a:r>
          </a:p>
          <a:p>
            <a:r>
              <a:rPr lang="en-US" dirty="0" smtClean="0">
                <a:solidFill>
                  <a:srgbClr val="0070C0"/>
                </a:solidFill>
                <a:latin typeface="Consolas" panose="020B0609020204030204" pitchFamily="49" charset="0"/>
              </a:rPr>
              <a:t>    0 1 4 6 4 1 0</a:t>
            </a:r>
          </a:p>
          <a:p>
            <a:r>
              <a:rPr lang="en-US" dirty="0" smtClean="0">
                <a:solidFill>
                  <a:srgbClr val="0070C0"/>
                </a:solidFill>
                <a:latin typeface="Consolas" panose="020B0609020204030204" pitchFamily="49" charset="0"/>
              </a:rPr>
              <a:t>    0 1 5 10 10 5 1 0</a:t>
            </a:r>
          </a:p>
        </p:txBody>
      </p:sp>
    </p:spTree>
    <p:custDataLst>
      <p:tags r:id="rId1"/>
    </p:custDataLst>
    <p:extLst>
      <p:ext uri="{BB962C8B-B14F-4D97-AF65-F5344CB8AC3E}">
        <p14:creationId xmlns:p14="http://schemas.microsoft.com/office/powerpoint/2010/main" val="257467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factorial function</a:t>
            </a:r>
            <a:endParaRPr lang="en-CA" dirty="0"/>
          </a:p>
        </p:txBody>
      </p:sp>
      <p:sp>
        <p:nvSpPr>
          <p:cNvPr id="3" name="Content Placeholder 2"/>
          <p:cNvSpPr>
            <a:spLocks noGrp="1"/>
          </p:cNvSpPr>
          <p:nvPr>
            <p:ph idx="1"/>
          </p:nvPr>
        </p:nvSpPr>
        <p:spPr/>
        <p:txBody>
          <a:bodyPr/>
          <a:lstStyle/>
          <a:p>
            <a:r>
              <a:rPr lang="en-US" dirty="0" smtClean="0"/>
              <a:t>This may seem a little odd, but related to factorials are </a:t>
            </a:r>
            <a:r>
              <a:rPr lang="en-US" dirty="0" err="1" smtClean="0"/>
              <a:t>Pochhammer</a:t>
            </a:r>
            <a:r>
              <a:rPr lang="en-US" dirty="0" smtClean="0"/>
              <a:t> symbols where</a:t>
            </a:r>
          </a:p>
          <a:p>
            <a:endParaRPr lang="en-US" dirty="0"/>
          </a:p>
          <a:p>
            <a:endParaRPr lang="en-US" dirty="0" smtClean="0"/>
          </a:p>
          <a:p>
            <a:r>
              <a:rPr lang="en-US" dirty="0" smtClean="0"/>
              <a:t>For example, </a:t>
            </a:r>
          </a:p>
          <a:p>
            <a:pPr marL="0" indent="0" algn="ctr">
              <a:buNone/>
            </a:pPr>
            <a:r>
              <a:rPr lang="en-US" dirty="0" smtClean="0"/>
              <a:t>and </a:t>
            </a:r>
          </a:p>
          <a:p>
            <a:r>
              <a:rPr lang="en-US" dirty="0" smtClean="0"/>
              <a:t>Author a function</a:t>
            </a:r>
          </a:p>
          <a:p>
            <a:pPr marL="0" indent="0">
              <a:buNone/>
            </a:pPr>
            <a:r>
              <a:rPr lang="en-US" dirty="0"/>
              <a:t>	</a:t>
            </a:r>
            <a:r>
              <a:rPr lang="en-US" dirty="0" err="1" smtClean="0">
                <a:latin typeface="Consolas" panose="020B0609020204030204" pitchFamily="49" charset="0"/>
              </a:rPr>
              <a:t>int</a:t>
            </a:r>
            <a:r>
              <a:rPr lang="en-US" dirty="0" smtClean="0">
                <a:latin typeface="Consolas" panose="020B0609020204030204" pitchFamily="49" charset="0"/>
              </a:rPr>
              <a:t> </a:t>
            </a:r>
            <a:r>
              <a:rPr lang="en-US" dirty="0" err="1" smtClean="0">
                <a:latin typeface="Consolas" panose="020B0609020204030204" pitchFamily="49" charset="0"/>
              </a:rPr>
              <a:t>falling_factorial</a:t>
            </a:r>
            <a:r>
              <a:rPr lang="en-US" dirty="0" smtClean="0">
                <a:latin typeface="Consolas" panose="020B0609020204030204" pitchFamily="49" charset="0"/>
              </a:rPr>
              <a:t>( </a:t>
            </a:r>
            <a:r>
              <a:rPr lang="en-US" dirty="0" err="1" smtClean="0">
                <a:latin typeface="Consolas" panose="020B0609020204030204" pitchFamily="49" charset="0"/>
              </a:rPr>
              <a:t>int</a:t>
            </a:r>
            <a:r>
              <a:rPr lang="en-US" dirty="0" smtClean="0">
                <a:latin typeface="Consolas" panose="020B0609020204030204" pitchFamily="49" charset="0"/>
              </a:rPr>
              <a:t> n, </a:t>
            </a:r>
            <a:r>
              <a:rPr lang="en-US" dirty="0" err="1" smtClean="0">
                <a:latin typeface="Consolas" panose="020B0609020204030204" pitchFamily="49" charset="0"/>
              </a:rPr>
              <a:t>int</a:t>
            </a:r>
            <a:r>
              <a:rPr lang="en-US" dirty="0" smtClean="0">
                <a:latin typeface="Consolas" panose="020B0609020204030204" pitchFamily="49" charset="0"/>
              </a:rPr>
              <a:t> k );</a:t>
            </a:r>
          </a:p>
          <a:p>
            <a:pPr marL="0" indent="0">
              <a:buNone/>
            </a:pPr>
            <a:r>
              <a:rPr lang="en-US" dirty="0"/>
              <a:t> </a:t>
            </a:r>
            <a:r>
              <a:rPr lang="en-US" dirty="0" smtClean="0"/>
              <a:t>     that makes this calculation</a:t>
            </a:r>
          </a:p>
          <a:p>
            <a:pPr lvl="1"/>
            <a:r>
              <a:rPr lang="en-US" dirty="0"/>
              <a:t>If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0</a:t>
            </a:r>
            <a:r>
              <a:rPr lang="en-US" dirty="0" smtClean="0"/>
              <a:t>, return </a:t>
            </a: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p>
            <a:pPr lvl="1"/>
            <a:r>
              <a:rPr lang="en-US" dirty="0" smtClean="0"/>
              <a:t>If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&lt; 0</a:t>
            </a:r>
            <a:r>
              <a:rPr lang="en-US" dirty="0" smtClean="0"/>
              <a:t>, just return </a:t>
            </a: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p>
            <a:r>
              <a:rPr lang="en-US" dirty="0" smtClean="0"/>
              <a:t>When you are finished, write or rewrite the factorial function to calculate </a:t>
            </a:r>
            <a:r>
              <a:rPr lang="en-US" i="1" dirty="0" smtClean="0"/>
              <a:t>n</a:t>
            </a:r>
            <a:r>
              <a:rPr lang="en-US" dirty="0" smtClean="0"/>
              <a:t>! using your new falling factorial function</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2443812776"/>
              </p:ext>
            </p:extLst>
          </p:nvPr>
        </p:nvGraphicFramePr>
        <p:xfrm>
          <a:off x="2241550" y="2349500"/>
          <a:ext cx="4435475" cy="517525"/>
        </p:xfrm>
        <a:graphic>
          <a:graphicData uri="http://schemas.openxmlformats.org/presentationml/2006/ole">
            <mc:AlternateContent xmlns:mc="http://schemas.openxmlformats.org/markup-compatibility/2006">
              <mc:Choice xmlns:v="urn:schemas-microsoft-com:vml" Requires="v">
                <p:oleObj spid="_x0000_s10261" name="Equation" r:id="rId4" imgW="2070000" imgH="241200" progId="Equation.DSMT4">
                  <p:embed/>
                </p:oleObj>
              </mc:Choice>
              <mc:Fallback>
                <p:oleObj name="Equation" r:id="rId4" imgW="2070000" imgH="241200" progId="Equation.DSMT4">
                  <p:embed/>
                  <p:pic>
                    <p:nvPicPr>
                      <p:cNvPr id="0" name=""/>
                      <p:cNvPicPr>
                        <a:picLocks noChangeAspect="1" noChangeArrowheads="1"/>
                      </p:cNvPicPr>
                      <p:nvPr/>
                    </p:nvPicPr>
                    <p:blipFill>
                      <a:blip r:embed="rId5"/>
                      <a:srcRect/>
                      <a:stretch>
                        <a:fillRect/>
                      </a:stretch>
                    </p:blipFill>
                    <p:spPr bwMode="auto">
                      <a:xfrm>
                        <a:off x="2241550" y="2349500"/>
                        <a:ext cx="4435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71542983"/>
              </p:ext>
            </p:extLst>
          </p:nvPr>
        </p:nvGraphicFramePr>
        <p:xfrm>
          <a:off x="2051720" y="3343523"/>
          <a:ext cx="2205037" cy="517525"/>
        </p:xfrm>
        <a:graphic>
          <a:graphicData uri="http://schemas.openxmlformats.org/presentationml/2006/ole">
            <mc:AlternateContent xmlns:mc="http://schemas.openxmlformats.org/markup-compatibility/2006">
              <mc:Choice xmlns:v="urn:schemas-microsoft-com:vml" Requires="v">
                <p:oleObj spid="_x0000_s10262" name="Equation" r:id="rId6" imgW="1028520" imgH="241200" progId="Equation.DSMT4">
                  <p:embed/>
                </p:oleObj>
              </mc:Choice>
              <mc:Fallback>
                <p:oleObj name="Equation" r:id="rId6" imgW="1028520" imgH="241200" progId="Equation.DSMT4">
                  <p:embed/>
                  <p:pic>
                    <p:nvPicPr>
                      <p:cNvPr id="0" name=""/>
                      <p:cNvPicPr>
                        <a:picLocks noChangeAspect="1" noChangeArrowheads="1"/>
                      </p:cNvPicPr>
                      <p:nvPr/>
                    </p:nvPicPr>
                    <p:blipFill>
                      <a:blip r:embed="rId7"/>
                      <a:srcRect/>
                      <a:stretch>
                        <a:fillRect/>
                      </a:stretch>
                    </p:blipFill>
                    <p:spPr bwMode="auto">
                      <a:xfrm>
                        <a:off x="2051720" y="3343523"/>
                        <a:ext cx="2205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034687"/>
              </p:ext>
            </p:extLst>
          </p:nvPr>
        </p:nvGraphicFramePr>
        <p:xfrm>
          <a:off x="4828753" y="3346450"/>
          <a:ext cx="2695575" cy="517525"/>
        </p:xfrm>
        <a:graphic>
          <a:graphicData uri="http://schemas.openxmlformats.org/presentationml/2006/ole">
            <mc:AlternateContent xmlns:mc="http://schemas.openxmlformats.org/markup-compatibility/2006">
              <mc:Choice xmlns:v="urn:schemas-microsoft-com:vml" Requires="v">
                <p:oleObj spid="_x0000_s10263" name="Equation" r:id="rId8" imgW="1257120" imgH="241200" progId="Equation.DSMT4">
                  <p:embed/>
                </p:oleObj>
              </mc:Choice>
              <mc:Fallback>
                <p:oleObj name="Equation" r:id="rId8" imgW="1257120" imgH="241200" progId="Equation.DSMT4">
                  <p:embed/>
                  <p:pic>
                    <p:nvPicPr>
                      <p:cNvPr id="0" name=""/>
                      <p:cNvPicPr>
                        <a:picLocks noChangeAspect="1" noChangeArrowheads="1"/>
                      </p:cNvPicPr>
                      <p:nvPr/>
                    </p:nvPicPr>
                    <p:blipFill>
                      <a:blip r:embed="rId9"/>
                      <a:srcRect/>
                      <a:stretch>
                        <a:fillRect/>
                      </a:stretch>
                    </p:blipFill>
                    <p:spPr bwMode="auto">
                      <a:xfrm>
                        <a:off x="4828753" y="3346450"/>
                        <a:ext cx="2695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58897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factorial function</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falling_factorial</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k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k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result{1};</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for (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i</a:t>
            </a:r>
            <a:r>
              <a:rPr lang="en-US" sz="1500" dirty="0" smtClean="0">
                <a:latin typeface="Consolas" panose="020B0609020204030204" pitchFamily="49" charset="0"/>
                <a:cs typeface="Times New Roman" panose="02020603050405020304" pitchFamily="18" charset="0"/>
              </a:rPr>
              <a:t>{n}; </a:t>
            </a:r>
            <a:r>
              <a:rPr lang="en-US" sz="1500" dirty="0" err="1" smtClean="0">
                <a:latin typeface="Consolas" panose="020B0609020204030204" pitchFamily="49" charset="0"/>
                <a:cs typeface="Times New Roman" panose="02020603050405020304" pitchFamily="18" charset="0"/>
              </a:rPr>
              <a:t>i</a:t>
            </a:r>
            <a:r>
              <a:rPr lang="en-US" sz="1500" dirty="0" smtClean="0">
                <a:latin typeface="Consolas" panose="020B0609020204030204" pitchFamily="49" charset="0"/>
                <a:cs typeface="Times New Roman" panose="02020603050405020304" pitchFamily="18" charset="0"/>
              </a:rPr>
              <a:t> &gt;= n - k + 1; --</a:t>
            </a:r>
            <a:r>
              <a:rPr lang="en-US" sz="1500" dirty="0" err="1" smtClean="0">
                <a:latin typeface="Consolas" panose="020B0609020204030204" pitchFamily="49" charset="0"/>
                <a:cs typeface="Times New Roman" panose="02020603050405020304" pitchFamily="18" charset="0"/>
              </a:rPr>
              <a:t>i</a:t>
            </a:r>
            <a:r>
              <a:rPr lang="en-US" sz="1500" dirty="0" smtClean="0">
                <a:latin typeface="Consolas" panose="020B0609020204030204" pitchFamily="49" charset="0"/>
                <a:cs typeface="Times New Roman" panose="02020603050405020304" pitchFamily="18" charset="0"/>
              </a:rPr>
              <a:t>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result *= </a:t>
            </a:r>
            <a:r>
              <a:rPr lang="en-US" sz="1500" dirty="0" err="1" smtClean="0">
                <a:latin typeface="Consolas" panose="020B0609020204030204" pitchFamily="49" charset="0"/>
                <a:cs typeface="Times New Roman" panose="02020603050405020304" pitchFamily="18" charset="0"/>
              </a:rPr>
              <a:t>i</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return result;</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r>
              <a:rPr lang="en-US" sz="1500" dirty="0">
                <a:latin typeface="Consolas" panose="020B0609020204030204" pitchFamily="49" charset="0"/>
                <a:cs typeface="Times New Roman" panose="02020603050405020304" pitchFamily="18" charset="0"/>
              </a:rPr>
              <a:t>}</a:t>
            </a:r>
            <a:endParaRPr lang="en-US" sz="1500" dirty="0" smtClean="0">
              <a:latin typeface="Consolas" panose="020B0609020204030204" pitchFamily="49" charset="0"/>
              <a:cs typeface="Times New Roman" panose="02020603050405020304" pitchFamily="18" charset="0"/>
            </a:endParaRP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factorial(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a:t>
            </a:r>
            <a:r>
              <a:rPr lang="en-US" sz="1500" dirty="0" err="1" smtClean="0">
                <a:latin typeface="Consolas" panose="020B0609020204030204" pitchFamily="49" charset="0"/>
                <a:cs typeface="Times New Roman" panose="02020603050405020304" pitchFamily="18" charset="0"/>
              </a:rPr>
              <a:t>falling_factorial</a:t>
            </a:r>
            <a:r>
              <a:rPr lang="en-US" sz="1500" dirty="0" smtClean="0">
                <a:latin typeface="Consolas" panose="020B0609020204030204" pitchFamily="49" charset="0"/>
                <a:cs typeface="Times New Roman" panose="02020603050405020304" pitchFamily="18" charset="0"/>
              </a:rPr>
              <a:t>( n, n );</a:t>
            </a:r>
          </a:p>
          <a:p>
            <a:pPr marL="800100" lvl="2" indent="0">
              <a:buNone/>
            </a:pPr>
            <a:r>
              <a:rPr lang="en-US" sz="1500" dirty="0">
                <a:latin typeface="Consolas" panose="020B0609020204030204" pitchFamily="49" charset="0"/>
                <a:cs typeface="Times New Roman" panose="02020603050405020304" pitchFamily="18" charset="0"/>
              </a:rPr>
              <a:t>}</a:t>
            </a:r>
            <a:endParaRPr lang="en-US" sz="1500" dirty="0" smtClean="0">
              <a:latin typeface="Consolas" panose="020B0609020204030204" pitchFamily="49"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92636601"/>
              </p:ext>
            </p:extLst>
          </p:nvPr>
        </p:nvGraphicFramePr>
        <p:xfrm>
          <a:off x="4887913" y="2427288"/>
          <a:ext cx="3644900" cy="490537"/>
        </p:xfrm>
        <a:graphic>
          <a:graphicData uri="http://schemas.openxmlformats.org/presentationml/2006/ole">
            <mc:AlternateContent xmlns:mc="http://schemas.openxmlformats.org/markup-compatibility/2006">
              <mc:Choice xmlns:v="urn:schemas-microsoft-com:vml" Requires="v">
                <p:oleObj spid="_x0000_s16393" name="Equation" r:id="rId4" imgW="1701720" imgH="228600" progId="Equation.DSMT4">
                  <p:embed/>
                </p:oleObj>
              </mc:Choice>
              <mc:Fallback>
                <p:oleObj name="Equation" r:id="rId4" imgW="1701720" imgH="228600" progId="Equation.DSMT4">
                  <p:embed/>
                  <p:pic>
                    <p:nvPicPr>
                      <p:cNvPr id="0" name="Object 3"/>
                      <p:cNvPicPr>
                        <a:picLocks noChangeAspect="1" noChangeArrowheads="1"/>
                      </p:cNvPicPr>
                      <p:nvPr/>
                    </p:nvPicPr>
                    <p:blipFill>
                      <a:blip r:embed="rId5"/>
                      <a:srcRect/>
                      <a:stretch>
                        <a:fillRect/>
                      </a:stretch>
                    </p:blipFill>
                    <p:spPr bwMode="auto">
                      <a:xfrm>
                        <a:off x="4887913" y="2427288"/>
                        <a:ext cx="36449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54151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Falling factorial function</a:t>
            </a:r>
            <a:endParaRPr lang="en-CA" dirty="0"/>
          </a:p>
        </p:txBody>
      </p:sp>
      <p:sp>
        <p:nvSpPr>
          <p:cNvPr id="3" name="Content Placeholder 2"/>
          <p:cNvSpPr>
            <a:spLocks noGrp="1"/>
          </p:cNvSpPr>
          <p:nvPr>
            <p:ph idx="1"/>
          </p:nvPr>
        </p:nvSpPr>
        <p:spPr>
          <a:xfrm>
            <a:off x="457200" y="1340768"/>
            <a:ext cx="8229600" cy="4525963"/>
          </a:xfrm>
        </p:spPr>
        <p:txBody>
          <a:bodyPr/>
          <a:lstStyle/>
          <a:p>
            <a:pPr marL="800100" lvl="2" indent="0">
              <a:buNone/>
            </a:pPr>
            <a:r>
              <a:rPr lang="en-US" sz="1400" dirty="0" smtClean="0">
                <a:latin typeface="Consolas" panose="020B0609020204030204" pitchFamily="49" charset="0"/>
                <a:cs typeface="Times New Roman" panose="02020603050405020304" pitchFamily="18" charset="0"/>
              </a:rPr>
              <a:t>#include &lt;</a:t>
            </a:r>
            <a:r>
              <a:rPr lang="en-US" sz="1400" dirty="0" err="1" smtClean="0">
                <a:latin typeface="Consolas" panose="020B0609020204030204" pitchFamily="49" charset="0"/>
                <a:cs typeface="Times New Roman" panose="02020603050405020304" pitchFamily="18" charset="0"/>
              </a:rPr>
              <a:t>iostream</a:t>
            </a:r>
            <a:r>
              <a:rPr lang="en-US" sz="1400" dirty="0" smtClean="0">
                <a:latin typeface="Consolas" panose="020B0609020204030204" pitchFamily="49" charset="0"/>
                <a:cs typeface="Times New Roman" panose="02020603050405020304" pitchFamily="18" charset="0"/>
              </a:rPr>
              <a:t>&gt;</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Function declarations</a:t>
            </a: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main();</a:t>
            </a: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factorial(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n );</a:t>
            </a: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falling_factorial</a:t>
            </a: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n,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k );</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Function definitions</a:t>
            </a: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main() {</a:t>
            </a: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cout</a:t>
            </a:r>
            <a:r>
              <a:rPr lang="en-US" sz="1400" dirty="0">
                <a:latin typeface="Consolas" panose="020B0609020204030204" pitchFamily="49" charset="0"/>
                <a:cs typeface="Times New Roman" panose="02020603050405020304" pitchFamily="18" charset="0"/>
              </a:rPr>
              <a:t> &lt;&lt; </a:t>
            </a:r>
            <a:r>
              <a:rPr lang="en-US" sz="1400" dirty="0" err="1">
                <a:latin typeface="Consolas" panose="020B0609020204030204" pitchFamily="49" charset="0"/>
                <a:cs typeface="Times New Roman" panose="02020603050405020304" pitchFamily="18" charset="0"/>
              </a:rPr>
              <a:t>falling_factorial</a:t>
            </a:r>
            <a:r>
              <a:rPr lang="en-US" sz="1400" dirty="0">
                <a:latin typeface="Consolas" panose="020B0609020204030204" pitchFamily="49" charset="0"/>
                <a:cs typeface="Times New Roman" panose="02020603050405020304" pitchFamily="18" charset="0"/>
              </a:rPr>
              <a:t>( 5, </a:t>
            </a:r>
            <a:r>
              <a:rPr lang="en-US" sz="1400" dirty="0" smtClean="0">
                <a:latin typeface="Consolas" panose="020B0609020204030204" pitchFamily="49" charset="0"/>
                <a:cs typeface="Times New Roman" panose="02020603050405020304" pitchFamily="18" charset="0"/>
              </a:rPr>
              <a:t>0 </a:t>
            </a:r>
            <a:r>
              <a:rPr lang="en-US" sz="1400" dirty="0">
                <a:latin typeface="Consolas" panose="020B0609020204030204" pitchFamily="49" charset="0"/>
                <a:cs typeface="Times New Roman" panose="02020603050405020304" pitchFamily="18" charset="0"/>
              </a:rPr>
              <a:t>) &lt;&lt; " = </a:t>
            </a:r>
            <a:r>
              <a:rPr lang="en-US" sz="1400" dirty="0" smtClean="0">
                <a:latin typeface="Consolas" panose="020B0609020204030204" pitchFamily="49" charset="0"/>
                <a:cs typeface="Times New Roman" panose="02020603050405020304" pitchFamily="18" charset="0"/>
              </a:rPr>
              <a:t>1" </a:t>
            </a:r>
            <a:r>
              <a:rPr lang="en-US" sz="1400" dirty="0">
                <a:latin typeface="Consolas" panose="020B0609020204030204" pitchFamily="49" charset="0"/>
                <a:cs typeface="Times New Roman" panose="02020603050405020304" pitchFamily="18" charset="0"/>
              </a:rPr>
              <a:t>&lt;&lt;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endl</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std</a:t>
            </a:r>
            <a:r>
              <a:rPr lang="en-US" sz="1400" dirty="0" smtClean="0">
                <a:latin typeface="Consolas" panose="020B0609020204030204" pitchFamily="49" charset="0"/>
                <a:cs typeface="Times New Roman" panose="02020603050405020304" pitchFamily="18" charset="0"/>
              </a:rPr>
              <a:t>::</a:t>
            </a:r>
            <a:r>
              <a:rPr lang="en-US" sz="1400" dirty="0" err="1" smtClean="0">
                <a:latin typeface="Consolas" panose="020B0609020204030204" pitchFamily="49" charset="0"/>
                <a:cs typeface="Times New Roman" panose="02020603050405020304" pitchFamily="18" charset="0"/>
              </a:rPr>
              <a:t>cout</a:t>
            </a:r>
            <a:r>
              <a:rPr lang="en-US" sz="1400" dirty="0" smtClean="0">
                <a:latin typeface="Consolas" panose="020B0609020204030204" pitchFamily="49" charset="0"/>
                <a:cs typeface="Times New Roman" panose="02020603050405020304" pitchFamily="18" charset="0"/>
              </a:rPr>
              <a:t> &lt;&lt; </a:t>
            </a:r>
            <a:r>
              <a:rPr lang="en-US" sz="1400" dirty="0" err="1" smtClean="0">
                <a:latin typeface="Consolas" panose="020B0609020204030204" pitchFamily="49" charset="0"/>
                <a:cs typeface="Times New Roman" panose="02020603050405020304" pitchFamily="18" charset="0"/>
              </a:rPr>
              <a:t>falling_factorial</a:t>
            </a:r>
            <a:r>
              <a:rPr lang="en-US" sz="1400" dirty="0" smtClean="0">
                <a:latin typeface="Consolas" panose="020B0609020204030204" pitchFamily="49" charset="0"/>
                <a:cs typeface="Times New Roman" panose="02020603050405020304" pitchFamily="18" charset="0"/>
              </a:rPr>
              <a:t>( 5, 1 ) &lt;&lt; " = 5" &lt;&lt; </a:t>
            </a:r>
            <a:r>
              <a:rPr lang="en-US" sz="1400" dirty="0" err="1" smtClean="0">
                <a:latin typeface="Consolas" panose="020B0609020204030204" pitchFamily="49" charset="0"/>
                <a:cs typeface="Times New Roman" panose="02020603050405020304" pitchFamily="18" charset="0"/>
              </a:rPr>
              <a:t>std</a:t>
            </a:r>
            <a:r>
              <a:rPr lang="en-US" sz="1400" dirty="0" smtClean="0">
                <a:latin typeface="Consolas" panose="020B0609020204030204" pitchFamily="49" charset="0"/>
                <a:cs typeface="Times New Roman" panose="02020603050405020304" pitchFamily="18" charset="0"/>
              </a:rPr>
              <a:t>::</a:t>
            </a:r>
            <a:r>
              <a:rPr lang="en-US" sz="1400" dirty="0" err="1" smtClean="0">
                <a:latin typeface="Consolas" panose="020B0609020204030204" pitchFamily="49" charset="0"/>
                <a:cs typeface="Times New Roman" panose="02020603050405020304" pitchFamily="18" charset="0"/>
              </a:rPr>
              <a:t>endl</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cout</a:t>
            </a:r>
            <a:r>
              <a:rPr lang="en-US" sz="1400" dirty="0">
                <a:latin typeface="Consolas" panose="020B0609020204030204" pitchFamily="49" charset="0"/>
                <a:cs typeface="Times New Roman" panose="02020603050405020304" pitchFamily="18" charset="0"/>
              </a:rPr>
              <a:t> &lt;&lt; </a:t>
            </a:r>
            <a:r>
              <a:rPr lang="en-US" sz="1400" dirty="0" err="1">
                <a:latin typeface="Consolas" panose="020B0609020204030204" pitchFamily="49" charset="0"/>
                <a:cs typeface="Times New Roman" panose="02020603050405020304" pitchFamily="18" charset="0"/>
              </a:rPr>
              <a:t>falling_factorial</a:t>
            </a:r>
            <a:r>
              <a:rPr lang="en-US" sz="1400" dirty="0">
                <a:latin typeface="Consolas" panose="020B0609020204030204" pitchFamily="49" charset="0"/>
                <a:cs typeface="Times New Roman" panose="02020603050405020304" pitchFamily="18" charset="0"/>
              </a:rPr>
              <a:t>( 5, </a:t>
            </a:r>
            <a:r>
              <a:rPr lang="en-US" sz="1400" dirty="0" smtClean="0">
                <a:latin typeface="Consolas" panose="020B0609020204030204" pitchFamily="49" charset="0"/>
                <a:cs typeface="Times New Roman" panose="02020603050405020304" pitchFamily="18" charset="0"/>
              </a:rPr>
              <a:t>2 </a:t>
            </a:r>
            <a:r>
              <a:rPr lang="en-US" sz="1400" dirty="0">
                <a:latin typeface="Consolas" panose="020B0609020204030204" pitchFamily="49" charset="0"/>
                <a:cs typeface="Times New Roman" panose="02020603050405020304" pitchFamily="18" charset="0"/>
              </a:rPr>
              <a:t>) &lt;&lt; " = </a:t>
            </a:r>
            <a:r>
              <a:rPr lang="en-US" sz="1400" dirty="0" smtClean="0">
                <a:latin typeface="Consolas" panose="020B0609020204030204" pitchFamily="49" charset="0"/>
                <a:cs typeface="Times New Roman" panose="02020603050405020304" pitchFamily="18" charset="0"/>
              </a:rPr>
              <a:t>20" </a:t>
            </a:r>
            <a:r>
              <a:rPr lang="en-US" sz="1400" dirty="0">
                <a:latin typeface="Consolas" panose="020B0609020204030204" pitchFamily="49" charset="0"/>
                <a:cs typeface="Times New Roman" panose="02020603050405020304" pitchFamily="18" charset="0"/>
              </a:rPr>
              <a:t>&lt;&lt;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endl</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cout</a:t>
            </a:r>
            <a:r>
              <a:rPr lang="en-US" sz="1400" dirty="0">
                <a:latin typeface="Consolas" panose="020B0609020204030204" pitchFamily="49" charset="0"/>
                <a:cs typeface="Times New Roman" panose="02020603050405020304" pitchFamily="18" charset="0"/>
              </a:rPr>
              <a:t> &lt;&lt; </a:t>
            </a:r>
            <a:r>
              <a:rPr lang="en-US" sz="1400" dirty="0" err="1">
                <a:latin typeface="Consolas" panose="020B0609020204030204" pitchFamily="49" charset="0"/>
                <a:cs typeface="Times New Roman" panose="02020603050405020304" pitchFamily="18" charset="0"/>
              </a:rPr>
              <a:t>falling_factorial</a:t>
            </a:r>
            <a:r>
              <a:rPr lang="en-US" sz="1400" dirty="0">
                <a:latin typeface="Consolas" panose="020B0609020204030204" pitchFamily="49" charset="0"/>
                <a:cs typeface="Times New Roman" panose="02020603050405020304" pitchFamily="18" charset="0"/>
              </a:rPr>
              <a:t>( 5, </a:t>
            </a:r>
            <a:r>
              <a:rPr lang="en-US" sz="1400" dirty="0" smtClean="0">
                <a:latin typeface="Consolas" panose="020B0609020204030204" pitchFamily="49" charset="0"/>
                <a:cs typeface="Times New Roman" panose="02020603050405020304" pitchFamily="18" charset="0"/>
              </a:rPr>
              <a:t>3 </a:t>
            </a:r>
            <a:r>
              <a:rPr lang="en-US" sz="1400" dirty="0">
                <a:latin typeface="Consolas" panose="020B0609020204030204" pitchFamily="49" charset="0"/>
                <a:cs typeface="Times New Roman" panose="02020603050405020304" pitchFamily="18" charset="0"/>
              </a:rPr>
              <a:t>) &lt;&lt; " = </a:t>
            </a:r>
            <a:r>
              <a:rPr lang="en-US" sz="1400" dirty="0" smtClean="0">
                <a:latin typeface="Consolas" panose="020B0609020204030204" pitchFamily="49" charset="0"/>
                <a:cs typeface="Times New Roman" panose="02020603050405020304" pitchFamily="18" charset="0"/>
              </a:rPr>
              <a:t>60" </a:t>
            </a:r>
            <a:r>
              <a:rPr lang="en-US" sz="1400" dirty="0">
                <a:latin typeface="Consolas" panose="020B0609020204030204" pitchFamily="49" charset="0"/>
                <a:cs typeface="Times New Roman" panose="02020603050405020304" pitchFamily="18" charset="0"/>
              </a:rPr>
              <a:t>&lt;&lt;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endl</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cout</a:t>
            </a:r>
            <a:r>
              <a:rPr lang="en-US" sz="1400" dirty="0">
                <a:latin typeface="Consolas" panose="020B0609020204030204" pitchFamily="49" charset="0"/>
                <a:cs typeface="Times New Roman" panose="02020603050405020304" pitchFamily="18" charset="0"/>
              </a:rPr>
              <a:t> &lt;&lt; </a:t>
            </a:r>
            <a:r>
              <a:rPr lang="en-US" sz="1400" dirty="0" err="1">
                <a:latin typeface="Consolas" panose="020B0609020204030204" pitchFamily="49" charset="0"/>
                <a:cs typeface="Times New Roman" panose="02020603050405020304" pitchFamily="18" charset="0"/>
              </a:rPr>
              <a:t>falling_factorial</a:t>
            </a:r>
            <a:r>
              <a:rPr lang="en-US" sz="1400" dirty="0">
                <a:latin typeface="Consolas" panose="020B0609020204030204" pitchFamily="49" charset="0"/>
                <a:cs typeface="Times New Roman" panose="02020603050405020304" pitchFamily="18" charset="0"/>
              </a:rPr>
              <a:t>( 5, </a:t>
            </a:r>
            <a:r>
              <a:rPr lang="en-US" sz="1400" dirty="0" smtClean="0">
                <a:latin typeface="Consolas" panose="020B0609020204030204" pitchFamily="49" charset="0"/>
                <a:cs typeface="Times New Roman" panose="02020603050405020304" pitchFamily="18" charset="0"/>
              </a:rPr>
              <a:t>4 </a:t>
            </a:r>
            <a:r>
              <a:rPr lang="en-US" sz="1400" dirty="0">
                <a:latin typeface="Consolas" panose="020B0609020204030204" pitchFamily="49" charset="0"/>
                <a:cs typeface="Times New Roman" panose="02020603050405020304" pitchFamily="18" charset="0"/>
              </a:rPr>
              <a:t>) &lt;&lt; " = </a:t>
            </a:r>
            <a:r>
              <a:rPr lang="en-US" sz="1400" dirty="0" smtClean="0">
                <a:latin typeface="Consolas" panose="020B0609020204030204" pitchFamily="49" charset="0"/>
                <a:cs typeface="Times New Roman" panose="02020603050405020304" pitchFamily="18" charset="0"/>
              </a:rPr>
              <a:t>120" </a:t>
            </a:r>
            <a:r>
              <a:rPr lang="en-US" sz="1400" dirty="0">
                <a:latin typeface="Consolas" panose="020B0609020204030204" pitchFamily="49" charset="0"/>
                <a:cs typeface="Times New Roman" panose="02020603050405020304" pitchFamily="18" charset="0"/>
              </a:rPr>
              <a:t>&lt;&lt;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endl</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cout</a:t>
            </a:r>
            <a:r>
              <a:rPr lang="en-US" sz="1400" dirty="0">
                <a:latin typeface="Consolas" panose="020B0609020204030204" pitchFamily="49" charset="0"/>
                <a:cs typeface="Times New Roman" panose="02020603050405020304" pitchFamily="18" charset="0"/>
              </a:rPr>
              <a:t> &lt;&lt; </a:t>
            </a:r>
            <a:r>
              <a:rPr lang="en-US" sz="1400" dirty="0" err="1">
                <a:latin typeface="Consolas" panose="020B0609020204030204" pitchFamily="49" charset="0"/>
                <a:cs typeface="Times New Roman" panose="02020603050405020304" pitchFamily="18" charset="0"/>
              </a:rPr>
              <a:t>falling_factorial</a:t>
            </a:r>
            <a:r>
              <a:rPr lang="en-US" sz="1400" dirty="0">
                <a:latin typeface="Consolas" panose="020B0609020204030204" pitchFamily="49" charset="0"/>
                <a:cs typeface="Times New Roman" panose="02020603050405020304" pitchFamily="18" charset="0"/>
              </a:rPr>
              <a:t>( 5, </a:t>
            </a:r>
            <a:r>
              <a:rPr lang="en-US" sz="1400" dirty="0" smtClean="0">
                <a:latin typeface="Consolas" panose="020B0609020204030204" pitchFamily="49" charset="0"/>
                <a:cs typeface="Times New Roman" panose="02020603050405020304" pitchFamily="18" charset="0"/>
              </a:rPr>
              <a:t>5 </a:t>
            </a:r>
            <a:r>
              <a:rPr lang="en-US" sz="1400" dirty="0">
                <a:latin typeface="Consolas" panose="020B0609020204030204" pitchFamily="49" charset="0"/>
                <a:cs typeface="Times New Roman" panose="02020603050405020304" pitchFamily="18" charset="0"/>
              </a:rPr>
              <a:t>) &lt;&lt; " = </a:t>
            </a:r>
            <a:r>
              <a:rPr lang="en-US" sz="1400" dirty="0" smtClean="0">
                <a:latin typeface="Consolas" panose="020B0609020204030204" pitchFamily="49" charset="0"/>
                <a:cs typeface="Times New Roman" panose="02020603050405020304" pitchFamily="18" charset="0"/>
              </a:rPr>
              <a:t>120" </a:t>
            </a:r>
            <a:r>
              <a:rPr lang="en-US" sz="1400" dirty="0">
                <a:latin typeface="Consolas" panose="020B0609020204030204" pitchFamily="49" charset="0"/>
                <a:cs typeface="Times New Roman" panose="02020603050405020304" pitchFamily="18" charset="0"/>
              </a:rPr>
              <a:t>&lt;&lt;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endl</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cout</a:t>
            </a:r>
            <a:r>
              <a:rPr lang="en-US" sz="1400" dirty="0">
                <a:latin typeface="Consolas" panose="020B0609020204030204" pitchFamily="49" charset="0"/>
                <a:cs typeface="Times New Roman" panose="02020603050405020304" pitchFamily="18" charset="0"/>
              </a:rPr>
              <a:t> &lt;&lt; </a:t>
            </a:r>
            <a:r>
              <a:rPr lang="en-US" sz="1400" dirty="0" err="1">
                <a:latin typeface="Consolas" panose="020B0609020204030204" pitchFamily="49" charset="0"/>
                <a:cs typeface="Times New Roman" panose="02020603050405020304" pitchFamily="18" charset="0"/>
              </a:rPr>
              <a:t>falling_factorial</a:t>
            </a:r>
            <a:r>
              <a:rPr lang="en-US" sz="1400" dirty="0">
                <a:latin typeface="Consolas" panose="020B0609020204030204" pitchFamily="49" charset="0"/>
                <a:cs typeface="Times New Roman" panose="02020603050405020304" pitchFamily="18" charset="0"/>
              </a:rPr>
              <a:t>( 5, </a:t>
            </a:r>
            <a:r>
              <a:rPr lang="en-US" sz="1400" dirty="0" smtClean="0">
                <a:latin typeface="Consolas" panose="020B0609020204030204" pitchFamily="49" charset="0"/>
                <a:cs typeface="Times New Roman" panose="02020603050405020304" pitchFamily="18" charset="0"/>
              </a:rPr>
              <a:t>6 </a:t>
            </a:r>
            <a:r>
              <a:rPr lang="en-US" sz="1400" dirty="0">
                <a:latin typeface="Consolas" panose="020B0609020204030204" pitchFamily="49" charset="0"/>
                <a:cs typeface="Times New Roman" panose="02020603050405020304" pitchFamily="18" charset="0"/>
              </a:rPr>
              <a:t>) &lt;&lt; " = </a:t>
            </a:r>
            <a:r>
              <a:rPr lang="en-US" sz="1400" dirty="0" smtClean="0">
                <a:latin typeface="Consolas" panose="020B0609020204030204" pitchFamily="49" charset="0"/>
                <a:cs typeface="Times New Roman" panose="02020603050405020304" pitchFamily="18" charset="0"/>
              </a:rPr>
              <a:t>0" </a:t>
            </a:r>
            <a:r>
              <a:rPr lang="en-US" sz="1400" dirty="0">
                <a:latin typeface="Consolas" panose="020B0609020204030204" pitchFamily="49" charset="0"/>
                <a:cs typeface="Times New Roman" panose="02020603050405020304" pitchFamily="18" charset="0"/>
              </a:rPr>
              <a:t>&lt;&lt;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endl</a:t>
            </a:r>
            <a:r>
              <a:rPr lang="en-US" sz="1400" dirty="0" smtClean="0">
                <a:latin typeface="Consolas" panose="020B0609020204030204" pitchFamily="49" charset="0"/>
                <a:cs typeface="Times New Roman" panose="02020603050405020304" pitchFamily="18" charset="0"/>
              </a:rPr>
              <a:t>;</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return 0;</a:t>
            </a:r>
          </a:p>
          <a:p>
            <a:pPr marL="800100" lvl="2" indent="0">
              <a:buNone/>
            </a:pPr>
            <a:r>
              <a:rPr lang="en-US" sz="1400" dirty="0" smtClean="0">
                <a:latin typeface="Consolas" panose="020B0609020204030204" pitchFamily="49" charset="0"/>
                <a:cs typeface="Times New Roman" panose="02020603050405020304" pitchFamily="18" charset="0"/>
              </a:rPr>
              <a:t>}</a:t>
            </a:r>
          </a:p>
          <a:p>
            <a:pPr marL="800100" lvl="2" indent="0">
              <a:buNone/>
            </a:pPr>
            <a:endParaRPr lang="en-US" sz="1400" dirty="0" smtClean="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...other function definitions</a:t>
            </a:r>
          </a:p>
        </p:txBody>
      </p:sp>
      <p:sp>
        <p:nvSpPr>
          <p:cNvPr id="5" name="TextBox 4"/>
          <p:cNvSpPr txBox="1"/>
          <p:nvPr/>
        </p:nvSpPr>
        <p:spPr>
          <a:xfrm>
            <a:off x="6516216" y="1412776"/>
            <a:ext cx="1936749" cy="2031325"/>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smtClean="0">
                <a:solidFill>
                  <a:srgbClr val="0070C0"/>
                </a:solidFill>
                <a:latin typeface="Consolas" panose="020B0609020204030204" pitchFamily="49" charset="0"/>
              </a:rPr>
              <a:t>    1 = 1</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5 = 5</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20 = 20</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60 = 60</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120 = 120</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0 = 0</a:t>
            </a:r>
          </a:p>
        </p:txBody>
      </p:sp>
    </p:spTree>
    <p:custDataLst>
      <p:tags r:id="rId1"/>
    </p:custDataLst>
    <p:extLst>
      <p:ext uri="{BB962C8B-B14F-4D97-AF65-F5344CB8AC3E}">
        <p14:creationId xmlns:p14="http://schemas.microsoft.com/office/powerpoint/2010/main" val="390317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coefficients</a:t>
            </a:r>
            <a:endParaRPr lang="en-CA" dirty="0"/>
          </a:p>
        </p:txBody>
      </p:sp>
      <p:sp>
        <p:nvSpPr>
          <p:cNvPr id="3" name="Content Placeholder 2"/>
          <p:cNvSpPr>
            <a:spLocks noGrp="1"/>
          </p:cNvSpPr>
          <p:nvPr>
            <p:ph idx="1"/>
          </p:nvPr>
        </p:nvSpPr>
        <p:spPr/>
        <p:txBody>
          <a:bodyPr/>
          <a:lstStyle/>
          <a:p>
            <a:r>
              <a:rPr lang="en-US" dirty="0" smtClean="0"/>
              <a:t>In your previous function, you may have been a little more clever in implementing an algorithm for calculating the binomial coefficients</a:t>
            </a:r>
          </a:p>
          <a:p>
            <a:pPr lvl="1"/>
            <a:r>
              <a:rPr lang="en-US" dirty="0" smtClean="0"/>
              <a:t>We can simplify this as follows:</a:t>
            </a:r>
          </a:p>
          <a:p>
            <a:pPr lvl="1"/>
            <a:endParaRPr lang="en-US" dirty="0"/>
          </a:p>
          <a:p>
            <a:pPr lvl="1"/>
            <a:endParaRPr lang="en-US" dirty="0" smtClean="0"/>
          </a:p>
          <a:p>
            <a:pPr lvl="1"/>
            <a:endParaRPr lang="en-US" dirty="0"/>
          </a:p>
          <a:p>
            <a:pPr lvl="1"/>
            <a:r>
              <a:rPr lang="en-US" dirty="0" smtClean="0"/>
              <a:t>This reduces the amount of work required</a:t>
            </a:r>
          </a:p>
          <a:p>
            <a:pPr lvl="2"/>
            <a:r>
              <a:rPr lang="en-US" dirty="0" smtClean="0"/>
              <a:t>For example, to calculate </a:t>
            </a:r>
            <a:r>
              <a:rPr lang="en-US" dirty="0" smtClean="0">
                <a:latin typeface="Consolas" panose="020B0609020204030204" pitchFamily="49" charset="0"/>
              </a:rPr>
              <a:t>binomial( 10, 4 )</a:t>
            </a:r>
            <a:r>
              <a:rPr lang="en-US" dirty="0" smtClean="0"/>
              <a:t>,</a:t>
            </a:r>
          </a:p>
          <a:p>
            <a:pPr marL="914400" lvl="2" indent="0">
              <a:buNone/>
            </a:pPr>
            <a:r>
              <a:rPr lang="en-US" dirty="0"/>
              <a:t>	</a:t>
            </a:r>
            <a:r>
              <a:rPr lang="en-US" dirty="0" smtClean="0"/>
              <a:t>using the previous algorithm, we had to calculate</a:t>
            </a:r>
          </a:p>
          <a:p>
            <a:pPr marL="914400" lvl="2" indent="0">
              <a:buNone/>
            </a:pPr>
            <a:endParaRPr lang="en-US" dirty="0"/>
          </a:p>
          <a:p>
            <a:pPr marL="914400" lvl="2" indent="0">
              <a:buNone/>
            </a:pPr>
            <a:endParaRPr lang="en-US" dirty="0" smtClean="0"/>
          </a:p>
          <a:p>
            <a:pPr marL="914400" lvl="2" indent="0">
              <a:buNone/>
            </a:pPr>
            <a:endParaRPr lang="en-US" dirty="0"/>
          </a:p>
          <a:p>
            <a:pPr lvl="2"/>
            <a:r>
              <a:rPr lang="en-US" dirty="0" smtClean="0"/>
              <a:t>Instead, there is much less work required if we calculate:</a:t>
            </a:r>
          </a:p>
          <a:p>
            <a:endParaRPr lang="en-US" sz="1600" dirty="0">
              <a:latin typeface="Consolas" panose="020B0609020204030204" pitchFamily="49" charset="0"/>
              <a:cs typeface="Times New Roman" panose="02020603050405020304" pitchFamily="18" charset="0"/>
            </a:endParaRPr>
          </a:p>
          <a:p>
            <a:pPr marL="800100" lvl="2" indent="0">
              <a:buNone/>
            </a:pPr>
            <a:endParaRPr lang="en-US" sz="1600" dirty="0" smtClean="0">
              <a:latin typeface="Consolas" panose="020B0609020204030204" pitchFamily="49"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21197090"/>
              </p:ext>
            </p:extLst>
          </p:nvPr>
        </p:nvGraphicFramePr>
        <p:xfrm>
          <a:off x="1835696" y="2636912"/>
          <a:ext cx="5905500" cy="952500"/>
        </p:xfrm>
        <a:graphic>
          <a:graphicData uri="http://schemas.openxmlformats.org/presentationml/2006/ole">
            <mc:AlternateContent xmlns:mc="http://schemas.openxmlformats.org/markup-compatibility/2006">
              <mc:Choice xmlns:v="urn:schemas-microsoft-com:vml" Requires="v">
                <p:oleObj spid="_x0000_s8216" name="Equation" r:id="rId4" imgW="2755800" imgH="444240" progId="Equation.DSMT4">
                  <p:embed/>
                </p:oleObj>
              </mc:Choice>
              <mc:Fallback>
                <p:oleObj name="Equation" r:id="rId4" imgW="2755800" imgH="444240" progId="Equation.DSMT4">
                  <p:embed/>
                  <p:pic>
                    <p:nvPicPr>
                      <p:cNvPr id="0" name=""/>
                      <p:cNvPicPr/>
                      <p:nvPr/>
                    </p:nvPicPr>
                    <p:blipFill>
                      <a:blip r:embed="rId5"/>
                      <a:stretch>
                        <a:fillRect/>
                      </a:stretch>
                    </p:blipFill>
                    <p:spPr>
                      <a:xfrm>
                        <a:off x="1835696" y="2636912"/>
                        <a:ext cx="5905500" cy="952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58458380"/>
              </p:ext>
            </p:extLst>
          </p:nvPr>
        </p:nvGraphicFramePr>
        <p:xfrm>
          <a:off x="2699792" y="4725144"/>
          <a:ext cx="3211512" cy="898525"/>
        </p:xfrm>
        <a:graphic>
          <a:graphicData uri="http://schemas.openxmlformats.org/presentationml/2006/ole">
            <mc:AlternateContent xmlns:mc="http://schemas.openxmlformats.org/markup-compatibility/2006">
              <mc:Choice xmlns:v="urn:schemas-microsoft-com:vml" Requires="v">
                <p:oleObj spid="_x0000_s8217" name="Equation" r:id="rId6" imgW="1498320" imgH="419040" progId="Equation.DSMT4">
                  <p:embed/>
                </p:oleObj>
              </mc:Choice>
              <mc:Fallback>
                <p:oleObj name="Equation" r:id="rId6" imgW="1498320" imgH="419040" progId="Equation.DSMT4">
                  <p:embed/>
                  <p:pic>
                    <p:nvPicPr>
                      <p:cNvPr id="0" name="Object 3"/>
                      <p:cNvPicPr>
                        <a:picLocks noChangeAspect="1" noChangeArrowheads="1"/>
                      </p:cNvPicPr>
                      <p:nvPr/>
                    </p:nvPicPr>
                    <p:blipFill>
                      <a:blip r:embed="rId7"/>
                      <a:srcRect/>
                      <a:stretch>
                        <a:fillRect/>
                      </a:stretch>
                    </p:blipFill>
                    <p:spPr bwMode="auto">
                      <a:xfrm>
                        <a:off x="2699792" y="4725144"/>
                        <a:ext cx="321151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7381796"/>
              </p:ext>
            </p:extLst>
          </p:nvPr>
        </p:nvGraphicFramePr>
        <p:xfrm>
          <a:off x="3652838" y="6013450"/>
          <a:ext cx="1306512" cy="788988"/>
        </p:xfrm>
        <a:graphic>
          <a:graphicData uri="http://schemas.openxmlformats.org/presentationml/2006/ole">
            <mc:AlternateContent xmlns:mc="http://schemas.openxmlformats.org/markup-compatibility/2006">
              <mc:Choice xmlns:v="urn:schemas-microsoft-com:vml" Requires="v">
                <p:oleObj spid="_x0000_s8218" name="Equation" r:id="rId8" imgW="609480" imgH="368280" progId="Equation.DSMT4">
                  <p:embed/>
                </p:oleObj>
              </mc:Choice>
              <mc:Fallback>
                <p:oleObj name="Equation" r:id="rId8" imgW="609480" imgH="368280" progId="Equation.DSMT4">
                  <p:embed/>
                  <p:pic>
                    <p:nvPicPr>
                      <p:cNvPr id="0" name=""/>
                      <p:cNvPicPr>
                        <a:picLocks noChangeAspect="1" noChangeArrowheads="1"/>
                      </p:cNvPicPr>
                      <p:nvPr/>
                    </p:nvPicPr>
                    <p:blipFill>
                      <a:blip r:embed="rId9"/>
                      <a:srcRect/>
                      <a:stretch>
                        <a:fillRect/>
                      </a:stretch>
                    </p:blipFill>
                    <p:spPr bwMode="auto">
                      <a:xfrm>
                        <a:off x="3652838" y="6013450"/>
                        <a:ext cx="130651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Connector 10"/>
          <p:cNvCxnSpPr/>
          <p:nvPr/>
        </p:nvCxnSpPr>
        <p:spPr>
          <a:xfrm flipV="1">
            <a:off x="3985050" y="5174406"/>
            <a:ext cx="1915368" cy="342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024784" y="4835435"/>
            <a:ext cx="1875634" cy="1714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09391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coefficients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dirty="0" err="1" smtClean="0">
                <a:latin typeface="Consolas" panose="020B0609020204030204" pitchFamily="49" charset="0"/>
                <a:cs typeface="Times New Roman" panose="02020603050405020304" pitchFamily="18" charset="0"/>
              </a:rPr>
              <a:t>int</a:t>
            </a:r>
            <a:r>
              <a:rPr lang="en-US" dirty="0" smtClean="0">
                <a:latin typeface="Consolas" panose="020B0609020204030204" pitchFamily="49" charset="0"/>
                <a:cs typeface="Times New Roman" panose="02020603050405020304" pitchFamily="18" charset="0"/>
              </a:rPr>
              <a:t> binomial( </a:t>
            </a:r>
            <a:r>
              <a:rPr lang="en-US" dirty="0" err="1" smtClean="0">
                <a:latin typeface="Consolas" panose="020B0609020204030204" pitchFamily="49" charset="0"/>
                <a:cs typeface="Times New Roman" panose="02020603050405020304" pitchFamily="18" charset="0"/>
              </a:rPr>
              <a:t>int</a:t>
            </a:r>
            <a:r>
              <a:rPr lang="en-US" dirty="0" smtClean="0">
                <a:latin typeface="Consolas" panose="020B0609020204030204" pitchFamily="49" charset="0"/>
                <a:cs typeface="Times New Roman" panose="02020603050405020304" pitchFamily="18" charset="0"/>
              </a:rPr>
              <a:t> n, </a:t>
            </a:r>
            <a:r>
              <a:rPr lang="en-US" dirty="0" err="1" smtClean="0">
                <a:latin typeface="Consolas" panose="020B0609020204030204" pitchFamily="49" charset="0"/>
                <a:cs typeface="Times New Roman" panose="02020603050405020304" pitchFamily="18" charset="0"/>
              </a:rPr>
              <a:t>int</a:t>
            </a:r>
            <a:r>
              <a:rPr lang="en-US" dirty="0" smtClean="0">
                <a:latin typeface="Consolas" panose="020B0609020204030204" pitchFamily="49" charset="0"/>
                <a:cs typeface="Times New Roman" panose="02020603050405020304" pitchFamily="18" charset="0"/>
              </a:rPr>
              <a:t> k ) {</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return </a:t>
            </a:r>
            <a:r>
              <a:rPr lang="en-US" dirty="0" err="1" smtClean="0">
                <a:latin typeface="Consolas" panose="020B0609020204030204" pitchFamily="49" charset="0"/>
                <a:cs typeface="Times New Roman" panose="02020603050405020304" pitchFamily="18" charset="0"/>
              </a:rPr>
              <a:t>falling_factorial</a:t>
            </a:r>
            <a:r>
              <a:rPr lang="en-US" dirty="0" smtClean="0">
                <a:latin typeface="Consolas" panose="020B0609020204030204" pitchFamily="49" charset="0"/>
                <a:cs typeface="Times New Roman" panose="02020603050405020304" pitchFamily="18" charset="0"/>
              </a:rPr>
              <a:t>( n, k )/factorial( k );</a:t>
            </a:r>
          </a:p>
          <a:p>
            <a:pPr marL="800100" lvl="2" indent="0">
              <a:buNone/>
            </a:pPr>
            <a:r>
              <a:rPr lang="en-US" dirty="0">
                <a:latin typeface="Consolas" panose="020B0609020204030204" pitchFamily="49" charset="0"/>
                <a:cs typeface="Times New Roman" panose="02020603050405020304" pitchFamily="18" charset="0"/>
              </a:rPr>
              <a:t>}</a:t>
            </a:r>
            <a:endParaRPr lang="en-US" dirty="0" smtClean="0">
              <a:latin typeface="Consolas" panose="020B0609020204030204" pitchFamily="49"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6193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coefficients</a:t>
            </a:r>
            <a:endParaRPr lang="en-CA" dirty="0"/>
          </a:p>
        </p:txBody>
      </p:sp>
      <p:sp>
        <p:nvSpPr>
          <p:cNvPr id="3" name="Content Placeholder 2"/>
          <p:cNvSpPr>
            <a:spLocks noGrp="1"/>
          </p:cNvSpPr>
          <p:nvPr>
            <p:ph idx="1"/>
          </p:nvPr>
        </p:nvSpPr>
        <p:spPr/>
        <p:txBody>
          <a:bodyPr/>
          <a:lstStyle/>
          <a:p>
            <a:r>
              <a:rPr lang="en-US" dirty="0" smtClean="0"/>
              <a:t>We will make one final change to our </a:t>
            </a:r>
            <a:r>
              <a:rPr lang="en-US" dirty="0" smtClean="0">
                <a:latin typeface="Consolas" panose="020B0609020204030204" pitchFamily="49" charset="0"/>
              </a:rPr>
              <a:t>binomial(…)</a:t>
            </a:r>
            <a:r>
              <a:rPr lang="en-US" dirty="0" smtClean="0"/>
              <a:t> function:</a:t>
            </a:r>
          </a:p>
          <a:p>
            <a:pPr lvl="1"/>
            <a:endParaRPr lang="en-US" dirty="0"/>
          </a:p>
          <a:p>
            <a:pPr lvl="1"/>
            <a:endParaRPr lang="en-US" dirty="0" smtClean="0"/>
          </a:p>
          <a:p>
            <a:pPr lvl="1"/>
            <a:endParaRPr lang="en-US" dirty="0"/>
          </a:p>
          <a:p>
            <a:r>
              <a:rPr lang="en-US" dirty="0" smtClean="0"/>
              <a:t>However,</a:t>
            </a:r>
          </a:p>
          <a:p>
            <a:endParaRPr lang="en-US" dirty="0"/>
          </a:p>
          <a:p>
            <a:endParaRPr lang="en-US" dirty="0" smtClean="0"/>
          </a:p>
          <a:p>
            <a:endParaRPr lang="en-US" dirty="0"/>
          </a:p>
          <a:p>
            <a:r>
              <a:rPr lang="en-US" dirty="0" smtClean="0"/>
              <a:t>Which is easier to calculate?</a:t>
            </a:r>
          </a:p>
          <a:p>
            <a:pPr lvl="1"/>
            <a:r>
              <a:rPr lang="en-US" dirty="0" smtClean="0"/>
              <a:t>Implement this change in your binomial function </a:t>
            </a:r>
          </a:p>
          <a:p>
            <a:endParaRPr lang="en-US" sz="1600" dirty="0">
              <a:latin typeface="Consolas" panose="020B0609020204030204" pitchFamily="49" charset="0"/>
              <a:cs typeface="Times New Roman" panose="02020603050405020304" pitchFamily="18" charset="0"/>
            </a:endParaRPr>
          </a:p>
          <a:p>
            <a:endParaRPr lang="en-US" sz="1600" dirty="0" smtClean="0">
              <a:latin typeface="Consolas" panose="020B0609020204030204" pitchFamily="49" charset="0"/>
              <a:cs typeface="Times New Roman" panose="02020603050405020304" pitchFamily="18" charset="0"/>
            </a:endParaRPr>
          </a:p>
          <a:p>
            <a:pPr marL="0" indent="0">
              <a:buNone/>
            </a:pPr>
            <a:endParaRPr lang="en-US" sz="1600" dirty="0">
              <a:latin typeface="Consolas" panose="020B0609020204030204" pitchFamily="49"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813924404"/>
              </p:ext>
            </p:extLst>
          </p:nvPr>
        </p:nvGraphicFramePr>
        <p:xfrm>
          <a:off x="2771800" y="2060848"/>
          <a:ext cx="3346450" cy="925513"/>
        </p:xfrm>
        <a:graphic>
          <a:graphicData uri="http://schemas.openxmlformats.org/presentationml/2006/ole">
            <mc:AlternateContent xmlns:mc="http://schemas.openxmlformats.org/markup-compatibility/2006">
              <mc:Choice xmlns:v="urn:schemas-microsoft-com:vml" Requires="v">
                <p:oleObj spid="_x0000_s11279" name="Equation" r:id="rId4" imgW="1562040" imgH="431640" progId="Equation.DSMT4">
                  <p:embed/>
                </p:oleObj>
              </mc:Choice>
              <mc:Fallback>
                <p:oleObj name="Equation" r:id="rId4" imgW="1562040" imgH="431640" progId="Equation.DSMT4">
                  <p:embed/>
                  <p:pic>
                    <p:nvPicPr>
                      <p:cNvPr id="0" name=""/>
                      <p:cNvPicPr/>
                      <p:nvPr/>
                    </p:nvPicPr>
                    <p:blipFill>
                      <a:blip r:embed="rId5"/>
                      <a:stretch>
                        <a:fillRect/>
                      </a:stretch>
                    </p:blipFill>
                    <p:spPr>
                      <a:xfrm>
                        <a:off x="2771800" y="2060848"/>
                        <a:ext cx="3346450" cy="92551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81498008"/>
              </p:ext>
            </p:extLst>
          </p:nvPr>
        </p:nvGraphicFramePr>
        <p:xfrm>
          <a:off x="3203848" y="3429000"/>
          <a:ext cx="2420938" cy="925513"/>
        </p:xfrm>
        <a:graphic>
          <a:graphicData uri="http://schemas.openxmlformats.org/presentationml/2006/ole">
            <mc:AlternateContent xmlns:mc="http://schemas.openxmlformats.org/markup-compatibility/2006">
              <mc:Choice xmlns:v="urn:schemas-microsoft-com:vml" Requires="v">
                <p:oleObj spid="_x0000_s11280" name="Equation" r:id="rId6" imgW="1130040" imgH="431640" progId="Equation.DSMT4">
                  <p:embed/>
                </p:oleObj>
              </mc:Choice>
              <mc:Fallback>
                <p:oleObj name="Equation" r:id="rId6" imgW="1130040" imgH="431640" progId="Equation.DSMT4">
                  <p:embed/>
                  <p:pic>
                    <p:nvPicPr>
                      <p:cNvPr id="0" name=""/>
                      <p:cNvPicPr/>
                      <p:nvPr/>
                    </p:nvPicPr>
                    <p:blipFill>
                      <a:blip r:embed="rId7"/>
                      <a:stretch>
                        <a:fillRect/>
                      </a:stretch>
                    </p:blipFill>
                    <p:spPr>
                      <a:xfrm>
                        <a:off x="3203848" y="3429000"/>
                        <a:ext cx="2420938" cy="925513"/>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9498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coefficients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binomial(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k ) {</a:t>
            </a:r>
          </a:p>
          <a:p>
            <a:pPr marL="800100" lvl="2" indent="0">
              <a:buNone/>
            </a:pPr>
            <a:r>
              <a:rPr lang="en-US" sz="1500" dirty="0" smtClean="0">
                <a:latin typeface="Consolas" panose="020B0609020204030204" pitchFamily="49" charset="0"/>
                <a:cs typeface="Times New Roman" panose="02020603050405020304" pitchFamily="18" charset="0"/>
              </a:rPr>
              <a:t>    if ( 2*k &gt;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k = n - k;</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return </a:t>
            </a:r>
            <a:r>
              <a:rPr lang="en-US" sz="1500" dirty="0" err="1" smtClean="0">
                <a:latin typeface="Consolas" panose="020B0609020204030204" pitchFamily="49" charset="0"/>
                <a:cs typeface="Times New Roman" panose="02020603050405020304" pitchFamily="18" charset="0"/>
              </a:rPr>
              <a:t>falling_factorial</a:t>
            </a:r>
            <a:r>
              <a:rPr lang="en-US" sz="1500" dirty="0" smtClean="0">
                <a:latin typeface="Consolas" panose="020B0609020204030204" pitchFamily="49" charset="0"/>
                <a:cs typeface="Times New Roman" panose="02020603050405020304" pitchFamily="18" charset="0"/>
              </a:rPr>
              <a:t>( n, k )/factorial( k );</a:t>
            </a:r>
          </a:p>
          <a:p>
            <a:pPr marL="800100" lvl="2" indent="0">
              <a:buNone/>
            </a:pPr>
            <a:r>
              <a:rPr lang="en-US" sz="1500" dirty="0" smtClean="0">
                <a:latin typeface="Consolas" panose="020B0609020204030204" pitchFamily="49" charset="0"/>
                <a:cs typeface="Times New Roman" panose="02020603050405020304" pitchFamily="18" charset="0"/>
              </a:rPr>
              <a:t>}</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endParaRPr lang="en-US" sz="1500" dirty="0" smtClean="0">
              <a:latin typeface="Consolas" panose="020B0609020204030204" pitchFamily="49" charset="0"/>
              <a:cs typeface="Times New Roman" panose="02020603050405020304" pitchFamily="18" charset="0"/>
            </a:endParaRPr>
          </a:p>
          <a:p>
            <a:r>
              <a:rPr lang="en-US" dirty="0" smtClean="0"/>
              <a:t>An alternative solution:</a:t>
            </a:r>
            <a:endParaRPr lang="en-US" dirty="0"/>
          </a:p>
          <a:p>
            <a:pPr marL="800100" lvl="2" indent="0">
              <a:buNone/>
            </a:pPr>
            <a:r>
              <a:rPr lang="en-US" sz="1500" dirty="0" err="1">
                <a:latin typeface="Consolas" panose="020B0609020204030204" pitchFamily="49" charset="0"/>
                <a:cs typeface="Times New Roman" panose="02020603050405020304" pitchFamily="18" charset="0"/>
              </a:rPr>
              <a:t>int</a:t>
            </a:r>
            <a:r>
              <a:rPr lang="en-US" sz="1500" dirty="0">
                <a:latin typeface="Consolas" panose="020B0609020204030204" pitchFamily="49" charset="0"/>
                <a:cs typeface="Times New Roman" panose="02020603050405020304" pitchFamily="18" charset="0"/>
              </a:rPr>
              <a:t> binomial( </a:t>
            </a:r>
            <a:r>
              <a:rPr lang="en-US" sz="1500" dirty="0" err="1">
                <a:latin typeface="Consolas" panose="020B0609020204030204" pitchFamily="49" charset="0"/>
                <a:cs typeface="Times New Roman" panose="02020603050405020304" pitchFamily="18" charset="0"/>
              </a:rPr>
              <a:t>int</a:t>
            </a:r>
            <a:r>
              <a:rPr lang="en-US" sz="1500" dirty="0">
                <a:latin typeface="Consolas" panose="020B0609020204030204" pitchFamily="49" charset="0"/>
                <a:cs typeface="Times New Roman" panose="02020603050405020304" pitchFamily="18" charset="0"/>
              </a:rPr>
              <a:t> n, </a:t>
            </a:r>
            <a:r>
              <a:rPr lang="en-US" sz="1500" dirty="0" err="1">
                <a:latin typeface="Consolas" panose="020B0609020204030204" pitchFamily="49" charset="0"/>
                <a:cs typeface="Times New Roman" panose="02020603050405020304" pitchFamily="18" charset="0"/>
              </a:rPr>
              <a:t>int</a:t>
            </a:r>
            <a:r>
              <a:rPr lang="en-US" sz="1500" dirty="0">
                <a:latin typeface="Consolas" panose="020B0609020204030204" pitchFamily="49" charset="0"/>
                <a:cs typeface="Times New Roman" panose="02020603050405020304" pitchFamily="18" charset="0"/>
              </a:rPr>
              <a:t> k ) {</a:t>
            </a:r>
          </a:p>
          <a:p>
            <a:pPr marL="800100" lvl="2" indent="0">
              <a:buNone/>
            </a:pPr>
            <a:r>
              <a:rPr lang="en-US" sz="1500" dirty="0">
                <a:latin typeface="Consolas" panose="020B0609020204030204" pitchFamily="49" charset="0"/>
                <a:cs typeface="Times New Roman" panose="02020603050405020304" pitchFamily="18" charset="0"/>
              </a:rPr>
              <a:t>    if ( </a:t>
            </a:r>
            <a:r>
              <a:rPr lang="en-US" sz="1500" dirty="0" smtClean="0">
                <a:latin typeface="Consolas" panose="020B0609020204030204" pitchFamily="49" charset="0"/>
                <a:cs typeface="Times New Roman" panose="02020603050405020304" pitchFamily="18" charset="0"/>
              </a:rPr>
              <a:t>2*k &lt;= n </a:t>
            </a:r>
            <a:r>
              <a:rPr lang="en-US" sz="1500" dirty="0">
                <a:latin typeface="Consolas" panose="020B0609020204030204" pitchFamily="49" charset="0"/>
                <a:cs typeface="Times New Roman" panose="02020603050405020304" pitchFamily="18" charset="0"/>
              </a:rPr>
              <a:t>) {</a:t>
            </a:r>
          </a:p>
          <a:p>
            <a:pPr marL="800100" lvl="2" indent="0">
              <a:buNone/>
            </a:pPr>
            <a:r>
              <a:rPr lang="en-US" sz="1500" dirty="0" smtClean="0">
                <a:latin typeface="Consolas" panose="020B0609020204030204" pitchFamily="49" charset="0"/>
                <a:cs typeface="Times New Roman" panose="02020603050405020304" pitchFamily="18" charset="0"/>
              </a:rPr>
              <a:t>        return </a:t>
            </a:r>
            <a:r>
              <a:rPr lang="en-US" sz="1500" dirty="0" err="1">
                <a:latin typeface="Consolas" panose="020B0609020204030204" pitchFamily="49" charset="0"/>
                <a:cs typeface="Times New Roman" panose="02020603050405020304" pitchFamily="18" charset="0"/>
              </a:rPr>
              <a:t>falling_factorial</a:t>
            </a:r>
            <a:r>
              <a:rPr lang="en-US" sz="1500" dirty="0">
                <a:latin typeface="Consolas" panose="020B0609020204030204" pitchFamily="49" charset="0"/>
                <a:cs typeface="Times New Roman" panose="02020603050405020304" pitchFamily="18" charset="0"/>
              </a:rPr>
              <a:t>( n, k )/factorial( k </a:t>
            </a:r>
            <a:r>
              <a:rPr lang="en-US" sz="1500" dirty="0" smtClean="0">
                <a:latin typeface="Consolas" panose="020B0609020204030204" pitchFamily="49" charset="0"/>
                <a:cs typeface="Times New Roman" panose="02020603050405020304" pitchFamily="18" charset="0"/>
              </a:rPr>
              <a:t>);</a:t>
            </a: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a:latin typeface="Consolas" panose="020B0609020204030204" pitchFamily="49" charset="0"/>
                <a:cs typeface="Times New Roman" panose="02020603050405020304" pitchFamily="18" charset="0"/>
              </a:rPr>
              <a:t>return </a:t>
            </a:r>
            <a:r>
              <a:rPr lang="en-US" sz="1500" dirty="0" err="1">
                <a:latin typeface="Consolas" panose="020B0609020204030204" pitchFamily="49" charset="0"/>
                <a:cs typeface="Times New Roman" panose="02020603050405020304" pitchFamily="18" charset="0"/>
              </a:rPr>
              <a:t>falling_factorial</a:t>
            </a:r>
            <a:r>
              <a:rPr lang="en-US" sz="1500" dirty="0">
                <a:latin typeface="Consolas" panose="020B0609020204030204" pitchFamily="49" charset="0"/>
                <a:cs typeface="Times New Roman" panose="02020603050405020304" pitchFamily="18" charset="0"/>
              </a:rPr>
              <a:t>( n, </a:t>
            </a:r>
            <a:r>
              <a:rPr lang="en-US" sz="1500" dirty="0" smtClean="0">
                <a:latin typeface="Consolas" panose="020B0609020204030204" pitchFamily="49" charset="0"/>
                <a:cs typeface="Times New Roman" panose="02020603050405020304" pitchFamily="18" charset="0"/>
              </a:rPr>
              <a:t>n - k </a:t>
            </a:r>
            <a:r>
              <a:rPr lang="en-US" sz="1500" dirty="0">
                <a:latin typeface="Consolas" panose="020B0609020204030204" pitchFamily="49" charset="0"/>
                <a:cs typeface="Times New Roman" panose="02020603050405020304" pitchFamily="18" charset="0"/>
              </a:rPr>
              <a:t>)/factorial( </a:t>
            </a:r>
            <a:r>
              <a:rPr lang="en-US" sz="1500" dirty="0" smtClean="0">
                <a:latin typeface="Consolas" panose="020B0609020204030204" pitchFamily="49" charset="0"/>
                <a:cs typeface="Times New Roman" panose="02020603050405020304" pitchFamily="18" charset="0"/>
              </a:rPr>
              <a:t>n - k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a:t>
            </a:r>
          </a:p>
          <a:p>
            <a:pPr marL="800100" lvl="2" indent="0">
              <a:buNone/>
            </a:pPr>
            <a:endParaRPr lang="en-US" sz="1500" dirty="0" smtClean="0">
              <a:latin typeface="Consolas" panose="020B0609020204030204" pitchFamily="49" charset="0"/>
              <a:cs typeface="Times New Roman" panose="02020603050405020304" pitchFamily="18" charset="0"/>
            </a:endParaRPr>
          </a:p>
        </p:txBody>
      </p:sp>
      <p:sp>
        <p:nvSpPr>
          <p:cNvPr id="6" name="Rectangle 5"/>
          <p:cNvSpPr/>
          <p:nvPr/>
        </p:nvSpPr>
        <p:spPr>
          <a:xfrm>
            <a:off x="5580112" y="2204864"/>
            <a:ext cx="2970685" cy="646331"/>
          </a:xfrm>
          <a:prstGeom prst="rect">
            <a:avLst/>
          </a:prstGeom>
        </p:spPr>
        <p:txBody>
          <a:bodyPr wrap="none">
            <a:spAutoFit/>
          </a:bodyPr>
          <a:lstStyle/>
          <a:p>
            <a:r>
              <a:rPr lang="en-US" dirty="0" smtClean="0">
                <a:latin typeface="Consolas" panose="020B0609020204030204" pitchFamily="49" charset="0"/>
                <a:cs typeface="Times New Roman" panose="02020603050405020304" pitchFamily="18" charset="0"/>
              </a:rPr>
              <a:t>0 1 2 3 4 </a:t>
            </a:r>
            <a:r>
              <a:rPr lang="en-US" dirty="0" smtClean="0">
                <a:solidFill>
                  <a:srgbClr val="FF0000"/>
                </a:solidFill>
                <a:latin typeface="Consolas" panose="020B0609020204030204" pitchFamily="49" charset="0"/>
                <a:cs typeface="Times New Roman" panose="02020603050405020304" pitchFamily="18" charset="0"/>
              </a:rPr>
              <a:t>5 6 7 8 9</a:t>
            </a:r>
          </a:p>
          <a:p>
            <a:r>
              <a:rPr lang="en-US" dirty="0" smtClean="0">
                <a:latin typeface="Consolas" panose="020B0609020204030204" pitchFamily="49" charset="0"/>
                <a:cs typeface="Times New Roman" panose="02020603050405020304" pitchFamily="18" charset="0"/>
              </a:rPr>
              <a:t>0 1 2 3 4 </a:t>
            </a:r>
            <a:r>
              <a:rPr lang="en-US" b="1" dirty="0" smtClean="0">
                <a:solidFill>
                  <a:srgbClr val="7030A0"/>
                </a:solidFill>
                <a:latin typeface="Consolas" panose="020B0609020204030204" pitchFamily="49" charset="0"/>
                <a:cs typeface="Times New Roman" panose="02020603050405020304" pitchFamily="18" charset="0"/>
              </a:rPr>
              <a:t>5</a:t>
            </a:r>
            <a:r>
              <a:rPr lang="en-US" dirty="0" smtClean="0">
                <a:latin typeface="Consolas" panose="020B0609020204030204" pitchFamily="49" charset="0"/>
                <a:cs typeface="Times New Roman" panose="02020603050405020304" pitchFamily="18" charset="0"/>
              </a:rPr>
              <a:t> </a:t>
            </a:r>
            <a:r>
              <a:rPr lang="en-US" dirty="0" smtClean="0">
                <a:solidFill>
                  <a:srgbClr val="FF0000"/>
                </a:solidFill>
                <a:latin typeface="Consolas" panose="020B0609020204030204" pitchFamily="49" charset="0"/>
                <a:cs typeface="Times New Roman" panose="02020603050405020304" pitchFamily="18" charset="0"/>
              </a:rPr>
              <a:t>6 7 8 9 10</a:t>
            </a:r>
          </a:p>
        </p:txBody>
      </p:sp>
    </p:spTree>
    <p:custDataLst>
      <p:tags r:id="rId1"/>
    </p:custDataLst>
    <p:extLst>
      <p:ext uri="{BB962C8B-B14F-4D97-AF65-F5344CB8AC3E}">
        <p14:creationId xmlns:p14="http://schemas.microsoft.com/office/powerpoint/2010/main" val="267391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series</a:t>
            </a:r>
            <a:endParaRPr lang="en-CA" dirty="0"/>
          </a:p>
        </p:txBody>
      </p:sp>
      <p:sp>
        <p:nvSpPr>
          <p:cNvPr id="3" name="Content Placeholder 2"/>
          <p:cNvSpPr>
            <a:spLocks noGrp="1"/>
          </p:cNvSpPr>
          <p:nvPr>
            <p:ph idx="1"/>
          </p:nvPr>
        </p:nvSpPr>
        <p:spPr/>
        <p:txBody>
          <a:bodyPr/>
          <a:lstStyle/>
          <a:p>
            <a:r>
              <a:rPr lang="en-US" dirty="0" smtClean="0"/>
              <a:t>An arithmetic series is the sum:</a:t>
            </a:r>
          </a:p>
          <a:p>
            <a:endParaRPr lang="en-US" dirty="0"/>
          </a:p>
          <a:p>
            <a:endParaRPr lang="en-US" dirty="0" smtClean="0"/>
          </a:p>
          <a:p>
            <a:r>
              <a:rPr lang="en-US" dirty="0" smtClean="0"/>
              <a:t>For example, </a:t>
            </a:r>
          </a:p>
          <a:p>
            <a:endParaRPr lang="en-US" dirty="0"/>
          </a:p>
          <a:p>
            <a:r>
              <a:rPr lang="en-US" dirty="0" smtClean="0"/>
              <a:t>Write a function</a:t>
            </a:r>
          </a:p>
          <a:p>
            <a:pPr marL="0" indent="0">
              <a:buNone/>
            </a:pPr>
            <a:r>
              <a:rPr lang="en-US" dirty="0">
                <a:latin typeface="Consolas" panose="020B0609020204030204" pitchFamily="49" charset="0"/>
              </a:rPr>
              <a:t>	</a:t>
            </a:r>
            <a:r>
              <a:rPr lang="en-US" dirty="0" smtClean="0">
                <a:latin typeface="Consolas" panose="020B0609020204030204" pitchFamily="49" charset="0"/>
              </a:rPr>
              <a:t>double arithmetic( double a, double d, </a:t>
            </a:r>
            <a:r>
              <a:rPr lang="en-US" dirty="0" err="1" smtClean="0">
                <a:latin typeface="Consolas" panose="020B0609020204030204" pitchFamily="49" charset="0"/>
              </a:rPr>
              <a:t>int</a:t>
            </a:r>
            <a:r>
              <a:rPr lang="en-US" dirty="0" smtClean="0">
                <a:latin typeface="Consolas" panose="020B0609020204030204" pitchFamily="49" charset="0"/>
              </a:rPr>
              <a:t> n );</a:t>
            </a:r>
          </a:p>
          <a:p>
            <a:r>
              <a:rPr lang="en-US" dirty="0" smtClean="0"/>
              <a:t>If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&lt; 0</a:t>
            </a:r>
            <a:r>
              <a:rPr lang="en-US" dirty="0" smtClean="0"/>
              <a:t>, return </a:t>
            </a: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26730741"/>
              </p:ext>
            </p:extLst>
          </p:nvPr>
        </p:nvGraphicFramePr>
        <p:xfrm>
          <a:off x="971600" y="2021979"/>
          <a:ext cx="7645400" cy="542925"/>
        </p:xfrm>
        <a:graphic>
          <a:graphicData uri="http://schemas.openxmlformats.org/presentationml/2006/ole">
            <mc:AlternateContent xmlns:mc="http://schemas.openxmlformats.org/markup-compatibility/2006">
              <mc:Choice xmlns:v="urn:schemas-microsoft-com:vml" Requires="v">
                <p:oleObj spid="_x0000_s12302" name="Equation" r:id="rId4" imgW="3568680" imgH="253800" progId="Equation.DSMT4">
                  <p:embed/>
                </p:oleObj>
              </mc:Choice>
              <mc:Fallback>
                <p:oleObj name="Equation" r:id="rId4" imgW="3568680" imgH="253800" progId="Equation.DSMT4">
                  <p:embed/>
                  <p:pic>
                    <p:nvPicPr>
                      <p:cNvPr id="0" name="Object 3"/>
                      <p:cNvPicPr>
                        <a:picLocks noChangeAspect="1" noChangeArrowheads="1"/>
                      </p:cNvPicPr>
                      <p:nvPr/>
                    </p:nvPicPr>
                    <p:blipFill>
                      <a:blip r:embed="rId5"/>
                      <a:srcRect/>
                      <a:stretch>
                        <a:fillRect/>
                      </a:stretch>
                    </p:blipFill>
                    <p:spPr bwMode="auto">
                      <a:xfrm>
                        <a:off x="971600" y="2021979"/>
                        <a:ext cx="76454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4291667"/>
              </p:ext>
            </p:extLst>
          </p:nvPr>
        </p:nvGraphicFramePr>
        <p:xfrm>
          <a:off x="2771800" y="3068960"/>
          <a:ext cx="3863975" cy="354013"/>
        </p:xfrm>
        <a:graphic>
          <a:graphicData uri="http://schemas.openxmlformats.org/presentationml/2006/ole">
            <mc:AlternateContent xmlns:mc="http://schemas.openxmlformats.org/markup-compatibility/2006">
              <mc:Choice xmlns:v="urn:schemas-microsoft-com:vml" Requires="v">
                <p:oleObj spid="_x0000_s12303" name="Equation" r:id="rId6" imgW="1803240" imgH="164880" progId="Equation.DSMT4">
                  <p:embed/>
                </p:oleObj>
              </mc:Choice>
              <mc:Fallback>
                <p:oleObj name="Equation" r:id="rId6" imgW="1803240" imgH="164880" progId="Equation.DSMT4">
                  <p:embed/>
                  <p:pic>
                    <p:nvPicPr>
                      <p:cNvPr id="0" name=""/>
                      <p:cNvPicPr>
                        <a:picLocks noChangeAspect="1" noChangeArrowheads="1"/>
                      </p:cNvPicPr>
                      <p:nvPr/>
                    </p:nvPicPr>
                    <p:blipFill>
                      <a:blip r:embed="rId7"/>
                      <a:srcRect/>
                      <a:stretch>
                        <a:fillRect/>
                      </a:stretch>
                    </p:blipFill>
                    <p:spPr bwMode="auto">
                      <a:xfrm>
                        <a:off x="2771800" y="3068960"/>
                        <a:ext cx="38639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0731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tutorial, we will:</a:t>
            </a:r>
          </a:p>
          <a:p>
            <a:pPr lvl="1"/>
            <a:r>
              <a:rPr lang="en-US" dirty="0" smtClean="0"/>
              <a:t>Describe a function for you to author</a:t>
            </a:r>
          </a:p>
          <a:p>
            <a:pPr lvl="1"/>
            <a:r>
              <a:rPr lang="en-US" dirty="0" smtClean="0"/>
              <a:t>Have you author that function</a:t>
            </a:r>
          </a:p>
          <a:p>
            <a:pPr lvl="1"/>
            <a:r>
              <a:rPr lang="en-US" dirty="0" smtClean="0"/>
              <a:t>Look at one possible solution and test file</a:t>
            </a:r>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series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smtClean="0">
                <a:latin typeface="Consolas" panose="020B0609020204030204" pitchFamily="49" charset="0"/>
                <a:cs typeface="Times New Roman" panose="02020603050405020304" pitchFamily="18" charset="0"/>
              </a:rPr>
              <a:t>double arithmetic( double a, double d,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n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0.0;</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double sum{0.0};</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for (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k{0}; k &lt;= n; ++k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sum += a + k*d;</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return sum;</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p>
          <a:p>
            <a:pPr marL="800100" lvl="2" indent="0">
              <a:buNone/>
            </a:pPr>
            <a:r>
              <a:rPr lang="en-US" sz="1500" dirty="0" smtClean="0">
                <a:latin typeface="Consolas" panose="020B0609020204030204" pitchFamily="49"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46938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series</a:t>
            </a:r>
            <a:endParaRPr lang="en-CA" dirty="0"/>
          </a:p>
        </p:txBody>
      </p:sp>
      <p:sp>
        <p:nvSpPr>
          <p:cNvPr id="3" name="Content Placeholder 2"/>
          <p:cNvSpPr>
            <a:spLocks noGrp="1"/>
          </p:cNvSpPr>
          <p:nvPr>
            <p:ph idx="1"/>
          </p:nvPr>
        </p:nvSpPr>
        <p:spPr>
          <a:xfrm>
            <a:off x="457200" y="1600200"/>
            <a:ext cx="8579296" cy="4525963"/>
          </a:xfrm>
        </p:spPr>
        <p:txBody>
          <a:bodyPr/>
          <a:lstStyle/>
          <a:p>
            <a:pPr marL="800100" lvl="2" indent="0">
              <a:buNone/>
            </a:pPr>
            <a:r>
              <a:rPr lang="en-US" sz="1500" dirty="0" smtClean="0">
                <a:latin typeface="Consolas" panose="020B0609020204030204" pitchFamily="49" charset="0"/>
                <a:cs typeface="Times New Roman" panose="02020603050405020304" pitchFamily="18" charset="0"/>
              </a:rPr>
              <a:t>#include &lt;</a:t>
            </a:r>
            <a:r>
              <a:rPr lang="en-US" sz="1500" dirty="0" err="1" smtClean="0">
                <a:latin typeface="Consolas" panose="020B0609020204030204" pitchFamily="49" charset="0"/>
                <a:cs typeface="Times New Roman" panose="02020603050405020304" pitchFamily="18" charset="0"/>
              </a:rPr>
              <a:t>iostream</a:t>
            </a:r>
            <a:r>
              <a:rPr lang="en-US" sz="1500" dirty="0" smtClean="0">
                <a:latin typeface="Consolas" panose="020B0609020204030204" pitchFamily="49" charset="0"/>
                <a:cs typeface="Times New Roman" panose="02020603050405020304" pitchFamily="18" charset="0"/>
              </a:rPr>
              <a:t>&gt;</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Function declarations</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main();</a:t>
            </a:r>
          </a:p>
          <a:p>
            <a:pPr marL="800100" lvl="2" indent="0">
              <a:buNone/>
            </a:pPr>
            <a:r>
              <a:rPr lang="en-US" sz="1500" dirty="0" smtClean="0">
                <a:latin typeface="Consolas" panose="020B0609020204030204" pitchFamily="49" charset="0"/>
                <a:cs typeface="Times New Roman" panose="02020603050405020304" pitchFamily="18" charset="0"/>
              </a:rPr>
              <a:t>double arithmetic( double a, double d,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Function definitions</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main()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cout</a:t>
            </a:r>
            <a:r>
              <a:rPr lang="en-US" sz="1500" dirty="0" smtClean="0">
                <a:latin typeface="Consolas" panose="020B0609020204030204" pitchFamily="49" charset="0"/>
                <a:cs typeface="Times New Roman" panose="02020603050405020304" pitchFamily="18" charset="0"/>
              </a:rPr>
              <a:t> &lt;&lt; arithmetic( 1.5, 0.8, 6 ) &lt;&lt; " = 27.3" &lt;&lt;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arithmetic( </a:t>
            </a:r>
            <a:r>
              <a:rPr lang="en-US" sz="1500" dirty="0" smtClean="0">
                <a:latin typeface="Consolas" panose="020B0609020204030204" pitchFamily="49" charset="0"/>
                <a:cs typeface="Times New Roman" panose="02020603050405020304" pitchFamily="18" charset="0"/>
              </a:rPr>
              <a:t>7.8, -1.2, 10 </a:t>
            </a:r>
            <a:r>
              <a:rPr lang="en-US" sz="1500" dirty="0">
                <a:latin typeface="Consolas" panose="020B0609020204030204" pitchFamily="49" charset="0"/>
                <a:cs typeface="Times New Roman" panose="02020603050405020304" pitchFamily="18" charset="0"/>
              </a:rPr>
              <a:t>) &lt;&lt; " = </a:t>
            </a:r>
            <a:r>
              <a:rPr lang="en-US" sz="1500" dirty="0" smtClean="0">
                <a:latin typeface="Consolas" panose="020B0609020204030204" pitchFamily="49" charset="0"/>
                <a:cs typeface="Times New Roman" panose="02020603050405020304" pitchFamily="18" charset="0"/>
              </a:rPr>
              <a:t>19.8" </a:t>
            </a:r>
            <a:r>
              <a:rPr lang="en-US" sz="1500" dirty="0">
                <a:latin typeface="Consolas" panose="020B0609020204030204" pitchFamily="49" charset="0"/>
                <a:cs typeface="Times New Roman" panose="02020603050405020304" pitchFamily="18" charset="0"/>
              </a:rPr>
              <a:t>&lt;&lt;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arithmetic( </a:t>
            </a:r>
            <a:r>
              <a:rPr lang="en-US" sz="1500" dirty="0" smtClean="0">
                <a:latin typeface="Consolas" panose="020B0609020204030204" pitchFamily="49" charset="0"/>
                <a:cs typeface="Times New Roman" panose="02020603050405020304" pitchFamily="18" charset="0"/>
              </a:rPr>
              <a:t>2.4, 0.0, </a:t>
            </a:r>
            <a:r>
              <a:rPr lang="en-US" sz="1500" dirty="0">
                <a:latin typeface="Consolas" panose="020B0609020204030204" pitchFamily="49" charset="0"/>
                <a:cs typeface="Times New Roman" panose="02020603050405020304" pitchFamily="18" charset="0"/>
              </a:rPr>
              <a:t>10 ) &lt;&lt; " = </a:t>
            </a:r>
            <a:r>
              <a:rPr lang="en-US" sz="1500" dirty="0" smtClean="0">
                <a:latin typeface="Consolas" panose="020B0609020204030204" pitchFamily="49" charset="0"/>
                <a:cs typeface="Times New Roman" panose="02020603050405020304" pitchFamily="18" charset="0"/>
              </a:rPr>
              <a:t>" &lt;&lt; (11*2.4)</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arithmetic( 2.4, </a:t>
            </a:r>
            <a:r>
              <a:rPr lang="en-US" sz="1500" dirty="0" smtClean="0">
                <a:latin typeface="Consolas" panose="020B0609020204030204" pitchFamily="49" charset="0"/>
                <a:cs typeface="Times New Roman" panose="02020603050405020304" pitchFamily="18" charset="0"/>
              </a:rPr>
              <a:t>9.5, 0 </a:t>
            </a:r>
            <a:r>
              <a:rPr lang="en-US" sz="1500" dirty="0">
                <a:latin typeface="Consolas" panose="020B0609020204030204" pitchFamily="49" charset="0"/>
                <a:cs typeface="Times New Roman" panose="02020603050405020304" pitchFamily="18" charset="0"/>
              </a:rPr>
              <a:t>) &lt;&lt; " = </a:t>
            </a:r>
            <a:r>
              <a:rPr lang="en-US" sz="1500" dirty="0" smtClean="0">
                <a:latin typeface="Consolas" panose="020B0609020204030204" pitchFamily="49" charset="0"/>
                <a:cs typeface="Times New Roman" panose="02020603050405020304" pitchFamily="18" charset="0"/>
              </a:rPr>
              <a:t>2.4" </a:t>
            </a:r>
            <a:r>
              <a:rPr lang="en-US" sz="1500" dirty="0">
                <a:latin typeface="Consolas" panose="020B0609020204030204" pitchFamily="49" charset="0"/>
                <a:cs typeface="Times New Roman" panose="02020603050405020304" pitchFamily="18" charset="0"/>
              </a:rPr>
              <a:t>&lt;&lt;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arithmetic( 2.4, 9.5, </a:t>
            </a:r>
            <a:r>
              <a:rPr lang="en-US" sz="1500" dirty="0" smtClean="0">
                <a:latin typeface="Consolas" panose="020B0609020204030204" pitchFamily="49" charset="0"/>
                <a:cs typeface="Times New Roman" panose="02020603050405020304" pitchFamily="18" charset="0"/>
              </a:rPr>
              <a:t>-1 </a:t>
            </a:r>
            <a:r>
              <a:rPr lang="en-US" sz="1500" dirty="0">
                <a:latin typeface="Consolas" panose="020B0609020204030204" pitchFamily="49" charset="0"/>
                <a:cs typeface="Times New Roman" panose="02020603050405020304" pitchFamily="18" charset="0"/>
              </a:rPr>
              <a:t>) &lt;&lt; " = </a:t>
            </a:r>
            <a:r>
              <a:rPr lang="en-US" sz="1500" dirty="0" smtClean="0">
                <a:latin typeface="Consolas" panose="020B0609020204030204" pitchFamily="49" charset="0"/>
                <a:cs typeface="Times New Roman" panose="02020603050405020304" pitchFamily="18" charset="0"/>
              </a:rPr>
              <a:t>0" </a:t>
            </a:r>
            <a:r>
              <a:rPr lang="en-US" sz="1500" dirty="0">
                <a:latin typeface="Consolas" panose="020B0609020204030204" pitchFamily="49" charset="0"/>
                <a:cs typeface="Times New Roman" panose="02020603050405020304" pitchFamily="18" charset="0"/>
              </a:rPr>
              <a:t>&lt;&lt;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a:latin typeface="Consolas" panose="020B0609020204030204" pitchFamily="49" charset="0"/>
                <a:cs typeface="Times New Roman" panose="02020603050405020304" pitchFamily="18" charset="0"/>
              </a:rPr>
              <a:t>;</a:t>
            </a:r>
          </a:p>
          <a:p>
            <a:pPr marL="800100" lvl="2" indent="0">
              <a:buNone/>
            </a:pPr>
            <a:endParaRPr lang="en-US" sz="1500" dirty="0" smtClean="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return 0;</a:t>
            </a:r>
          </a:p>
          <a:p>
            <a:pPr marL="800100" lvl="2" indent="0">
              <a:buNone/>
            </a:pPr>
            <a:r>
              <a:rPr lang="en-US" sz="1500" dirty="0" smtClean="0">
                <a:latin typeface="Consolas" panose="020B0609020204030204" pitchFamily="49" charset="0"/>
                <a:cs typeface="Times New Roman" panose="02020603050405020304" pitchFamily="18" charset="0"/>
              </a:rPr>
              <a:t>}</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...other function definitions</a:t>
            </a:r>
          </a:p>
        </p:txBody>
      </p:sp>
      <p:sp>
        <p:nvSpPr>
          <p:cNvPr id="5" name="TextBox 4"/>
          <p:cNvSpPr txBox="1"/>
          <p:nvPr/>
        </p:nvSpPr>
        <p:spPr>
          <a:xfrm>
            <a:off x="6516216" y="1412776"/>
            <a:ext cx="2084225" cy="1754326"/>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smtClean="0">
                <a:solidFill>
                  <a:srgbClr val="0070C0"/>
                </a:solidFill>
                <a:latin typeface="Consolas" panose="020B0609020204030204" pitchFamily="49" charset="0"/>
              </a:rPr>
              <a:t>    27.3 </a:t>
            </a:r>
            <a:r>
              <a:rPr lang="en-US" dirty="0">
                <a:solidFill>
                  <a:srgbClr val="0070C0"/>
                </a:solidFill>
                <a:latin typeface="Consolas" panose="020B0609020204030204" pitchFamily="49" charset="0"/>
              </a:rPr>
              <a:t>= 27.3</a:t>
            </a:r>
          </a:p>
          <a:p>
            <a:r>
              <a:rPr lang="en-US" dirty="0" smtClean="0">
                <a:solidFill>
                  <a:srgbClr val="0070C0"/>
                </a:solidFill>
                <a:latin typeface="Consolas" panose="020B0609020204030204" pitchFamily="49" charset="0"/>
              </a:rPr>
              <a:t>    19.8 </a:t>
            </a:r>
            <a:r>
              <a:rPr lang="en-US" dirty="0">
                <a:solidFill>
                  <a:srgbClr val="0070C0"/>
                </a:solidFill>
                <a:latin typeface="Consolas" panose="020B0609020204030204" pitchFamily="49" charset="0"/>
              </a:rPr>
              <a:t>= 19.8</a:t>
            </a:r>
          </a:p>
          <a:p>
            <a:r>
              <a:rPr lang="en-US" dirty="0" smtClean="0">
                <a:solidFill>
                  <a:srgbClr val="0070C0"/>
                </a:solidFill>
                <a:latin typeface="Consolas" panose="020B0609020204030204" pitchFamily="49" charset="0"/>
              </a:rPr>
              <a:t>    26.4 </a:t>
            </a:r>
            <a:r>
              <a:rPr lang="en-US" dirty="0">
                <a:solidFill>
                  <a:srgbClr val="0070C0"/>
                </a:solidFill>
                <a:latin typeface="Consolas" panose="020B0609020204030204" pitchFamily="49" charset="0"/>
              </a:rPr>
              <a:t>= 26.4</a:t>
            </a:r>
          </a:p>
          <a:p>
            <a:r>
              <a:rPr lang="en-US" dirty="0" smtClean="0">
                <a:solidFill>
                  <a:srgbClr val="0070C0"/>
                </a:solidFill>
                <a:latin typeface="Consolas" panose="020B0609020204030204" pitchFamily="49" charset="0"/>
              </a:rPr>
              <a:t>    2.4 </a:t>
            </a:r>
            <a:r>
              <a:rPr lang="en-US" dirty="0">
                <a:solidFill>
                  <a:srgbClr val="0070C0"/>
                </a:solidFill>
                <a:latin typeface="Consolas" panose="020B0609020204030204" pitchFamily="49" charset="0"/>
              </a:rPr>
              <a:t>= 2.4</a:t>
            </a:r>
          </a:p>
          <a:p>
            <a:r>
              <a:rPr lang="en-US" dirty="0" smtClean="0">
                <a:solidFill>
                  <a:srgbClr val="0070C0"/>
                </a:solidFill>
                <a:latin typeface="Consolas" panose="020B0609020204030204" pitchFamily="49" charset="0"/>
              </a:rPr>
              <a:t>    0 </a:t>
            </a:r>
            <a:r>
              <a:rPr lang="en-US" dirty="0">
                <a:solidFill>
                  <a:srgbClr val="0070C0"/>
                </a:solidFill>
                <a:latin typeface="Consolas" panose="020B0609020204030204" pitchFamily="49" charset="0"/>
              </a:rPr>
              <a:t>= 0</a:t>
            </a:r>
          </a:p>
        </p:txBody>
      </p:sp>
    </p:spTree>
    <p:custDataLst>
      <p:tags r:id="rId1"/>
    </p:custDataLst>
    <p:extLst>
      <p:ext uri="{BB962C8B-B14F-4D97-AF65-F5344CB8AC3E}">
        <p14:creationId xmlns:p14="http://schemas.microsoft.com/office/powerpoint/2010/main" val="247167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series</a:t>
            </a:r>
            <a:endParaRPr lang="en-CA" dirty="0"/>
          </a:p>
        </p:txBody>
      </p:sp>
      <p:sp>
        <p:nvSpPr>
          <p:cNvPr id="3" name="Content Placeholder 2"/>
          <p:cNvSpPr>
            <a:spLocks noGrp="1"/>
          </p:cNvSpPr>
          <p:nvPr>
            <p:ph idx="1"/>
          </p:nvPr>
        </p:nvSpPr>
        <p:spPr/>
        <p:txBody>
          <a:bodyPr/>
          <a:lstStyle/>
          <a:p>
            <a:r>
              <a:rPr lang="en-US" dirty="0" smtClean="0"/>
              <a:t>Note that we can rewrite an arithmetic series as:</a:t>
            </a:r>
          </a:p>
          <a:p>
            <a:endParaRPr lang="en-US" dirty="0"/>
          </a:p>
          <a:p>
            <a:endParaRPr lang="en-US" dirty="0" smtClean="0"/>
          </a:p>
          <a:p>
            <a:endParaRPr lang="en-US" dirty="0"/>
          </a:p>
          <a:p>
            <a:endParaRPr lang="en-US" dirty="0" smtClean="0"/>
          </a:p>
          <a:p>
            <a:endParaRPr lang="en-US" dirty="0"/>
          </a:p>
          <a:p>
            <a:r>
              <a:rPr lang="en-US" dirty="0" smtClean="0"/>
              <a:t>However, from secondary school, you know that </a:t>
            </a:r>
          </a:p>
          <a:p>
            <a:endParaRPr lang="en-US" dirty="0"/>
          </a:p>
          <a:p>
            <a:endParaRPr lang="en-US" dirty="0" smtClean="0"/>
          </a:p>
          <a:p>
            <a:r>
              <a:rPr lang="en-US" dirty="0" smtClean="0"/>
              <a:t>Therefore, </a:t>
            </a:r>
          </a:p>
          <a:p>
            <a:endParaRPr lang="en-US" dirty="0"/>
          </a:p>
          <a:p>
            <a:pPr marL="0" indent="0">
              <a:buNone/>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49508330"/>
              </p:ext>
            </p:extLst>
          </p:nvPr>
        </p:nvGraphicFramePr>
        <p:xfrm>
          <a:off x="467544" y="1988840"/>
          <a:ext cx="8309841" cy="987136"/>
        </p:xfrm>
        <a:graphic>
          <a:graphicData uri="http://schemas.openxmlformats.org/presentationml/2006/ole">
            <mc:AlternateContent xmlns:mc="http://schemas.openxmlformats.org/markup-compatibility/2006">
              <mc:Choice xmlns:v="urn:schemas-microsoft-com:vml" Requires="v">
                <p:oleObj spid="_x0000_s13346" name="Equation" r:id="rId4" imgW="4267080" imgH="507960" progId="Equation.DSMT4">
                  <p:embed/>
                </p:oleObj>
              </mc:Choice>
              <mc:Fallback>
                <p:oleObj name="Equation" r:id="rId4" imgW="4267080" imgH="507960" progId="Equation.DSMT4">
                  <p:embed/>
                  <p:pic>
                    <p:nvPicPr>
                      <p:cNvPr id="0" name=""/>
                      <p:cNvPicPr>
                        <a:picLocks noChangeAspect="1" noChangeArrowheads="1"/>
                      </p:cNvPicPr>
                      <p:nvPr/>
                    </p:nvPicPr>
                    <p:blipFill>
                      <a:blip r:embed="rId5"/>
                      <a:srcRect/>
                      <a:stretch>
                        <a:fillRect/>
                      </a:stretch>
                    </p:blipFill>
                    <p:spPr bwMode="auto">
                      <a:xfrm>
                        <a:off x="467544" y="1988840"/>
                        <a:ext cx="8309841" cy="9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3091692"/>
              </p:ext>
            </p:extLst>
          </p:nvPr>
        </p:nvGraphicFramePr>
        <p:xfrm>
          <a:off x="777348" y="3047188"/>
          <a:ext cx="4872037" cy="493713"/>
        </p:xfrm>
        <a:graphic>
          <a:graphicData uri="http://schemas.openxmlformats.org/presentationml/2006/ole">
            <mc:AlternateContent xmlns:mc="http://schemas.openxmlformats.org/markup-compatibility/2006">
              <mc:Choice xmlns:v="urn:schemas-microsoft-com:vml" Requires="v">
                <p:oleObj spid="_x0000_s13347" name="Equation" r:id="rId6" imgW="2501640" imgH="253800" progId="Equation.DSMT4">
                  <p:embed/>
                </p:oleObj>
              </mc:Choice>
              <mc:Fallback>
                <p:oleObj name="Equation" r:id="rId6" imgW="2501640" imgH="253800" progId="Equation.DSMT4">
                  <p:embed/>
                  <p:pic>
                    <p:nvPicPr>
                      <p:cNvPr id="0" name=""/>
                      <p:cNvPicPr>
                        <a:picLocks noChangeAspect="1" noChangeArrowheads="1"/>
                      </p:cNvPicPr>
                      <p:nvPr/>
                    </p:nvPicPr>
                    <p:blipFill>
                      <a:blip r:embed="rId7"/>
                      <a:srcRect/>
                      <a:stretch>
                        <a:fillRect/>
                      </a:stretch>
                    </p:blipFill>
                    <p:spPr bwMode="auto">
                      <a:xfrm>
                        <a:off x="777348" y="3047188"/>
                        <a:ext cx="48720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3617709"/>
              </p:ext>
            </p:extLst>
          </p:nvPr>
        </p:nvGraphicFramePr>
        <p:xfrm>
          <a:off x="1979712" y="4221088"/>
          <a:ext cx="4303712" cy="765175"/>
        </p:xfrm>
        <a:graphic>
          <a:graphicData uri="http://schemas.openxmlformats.org/presentationml/2006/ole">
            <mc:AlternateContent xmlns:mc="http://schemas.openxmlformats.org/markup-compatibility/2006">
              <mc:Choice xmlns:v="urn:schemas-microsoft-com:vml" Requires="v">
                <p:oleObj spid="_x0000_s13348" name="Equation" r:id="rId8" imgW="2209680" imgH="393480" progId="Equation.DSMT4">
                  <p:embed/>
                </p:oleObj>
              </mc:Choice>
              <mc:Fallback>
                <p:oleObj name="Equation" r:id="rId8" imgW="2209680" imgH="393480" progId="Equation.DSMT4">
                  <p:embed/>
                  <p:pic>
                    <p:nvPicPr>
                      <p:cNvPr id="0" name=""/>
                      <p:cNvPicPr>
                        <a:picLocks noChangeAspect="1" noChangeArrowheads="1"/>
                      </p:cNvPicPr>
                      <p:nvPr/>
                    </p:nvPicPr>
                    <p:blipFill>
                      <a:blip r:embed="rId9"/>
                      <a:srcRect/>
                      <a:stretch>
                        <a:fillRect/>
                      </a:stretch>
                    </p:blipFill>
                    <p:spPr bwMode="auto">
                      <a:xfrm>
                        <a:off x="1979712" y="4221088"/>
                        <a:ext cx="4303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50477445"/>
              </p:ext>
            </p:extLst>
          </p:nvPr>
        </p:nvGraphicFramePr>
        <p:xfrm>
          <a:off x="1187624" y="5229200"/>
          <a:ext cx="6950075" cy="1258888"/>
        </p:xfrm>
        <a:graphic>
          <a:graphicData uri="http://schemas.openxmlformats.org/presentationml/2006/ole">
            <mc:AlternateContent xmlns:mc="http://schemas.openxmlformats.org/markup-compatibility/2006">
              <mc:Choice xmlns:v="urn:schemas-microsoft-com:vml" Requires="v">
                <p:oleObj spid="_x0000_s13349" name="Equation" r:id="rId10" imgW="3568680" imgH="647640" progId="Equation.DSMT4">
                  <p:embed/>
                </p:oleObj>
              </mc:Choice>
              <mc:Fallback>
                <p:oleObj name="Equation" r:id="rId10" imgW="3568680" imgH="647640" progId="Equation.DSMT4">
                  <p:embed/>
                  <p:pic>
                    <p:nvPicPr>
                      <p:cNvPr id="0" name=""/>
                      <p:cNvPicPr>
                        <a:picLocks noChangeAspect="1" noChangeArrowheads="1"/>
                      </p:cNvPicPr>
                      <p:nvPr/>
                    </p:nvPicPr>
                    <p:blipFill>
                      <a:blip r:embed="rId11"/>
                      <a:srcRect/>
                      <a:stretch>
                        <a:fillRect/>
                      </a:stretch>
                    </p:blipFill>
                    <p:spPr bwMode="auto">
                      <a:xfrm>
                        <a:off x="1187624" y="5229200"/>
                        <a:ext cx="69500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ounded Rectangle 10"/>
          <p:cNvSpPr/>
          <p:nvPr/>
        </p:nvSpPr>
        <p:spPr>
          <a:xfrm>
            <a:off x="2267744" y="5733256"/>
            <a:ext cx="2304256"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2"/>
    </p:custDataLst>
    <p:extLst>
      <p:ext uri="{BB962C8B-B14F-4D97-AF65-F5344CB8AC3E}">
        <p14:creationId xmlns:p14="http://schemas.microsoft.com/office/powerpoint/2010/main" val="813535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series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smtClean="0">
                <a:latin typeface="Consolas" panose="020B0609020204030204" pitchFamily="49" charset="0"/>
                <a:cs typeface="Times New Roman" panose="02020603050405020304" pitchFamily="18" charset="0"/>
              </a:rPr>
              <a:t>double arithmetic( double a, double d,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n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0.0;</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a*(n + 1) + d*( (n*(n + 1))/2 );</a:t>
            </a:r>
          </a:p>
          <a:p>
            <a:pPr marL="800100" lvl="2" indent="0">
              <a:buNone/>
            </a:pPr>
            <a:r>
              <a:rPr lang="en-US" sz="1500" dirty="0" smtClean="0">
                <a:latin typeface="Consolas" panose="020B0609020204030204" pitchFamily="49" charset="0"/>
                <a:cs typeface="Times New Roman" panose="02020603050405020304" pitchFamily="18" charset="0"/>
              </a:rPr>
              <a:t>    }</a:t>
            </a:r>
          </a:p>
          <a:p>
            <a:pPr marL="800100" lvl="2" indent="0">
              <a:buNone/>
            </a:pPr>
            <a:r>
              <a:rPr lang="en-US" sz="1500" dirty="0" smtClean="0">
                <a:latin typeface="Consolas" panose="020B0609020204030204" pitchFamily="49" charset="0"/>
                <a:cs typeface="Times New Roman" panose="02020603050405020304" pitchFamily="18" charset="0"/>
              </a:rPr>
              <a:t>}</a:t>
            </a:r>
          </a:p>
          <a:p>
            <a:pPr marL="800100" lvl="2" indent="0">
              <a:buNone/>
            </a:pPr>
            <a:endParaRPr lang="en-US" sz="1500" dirty="0">
              <a:latin typeface="Consolas" panose="020B0609020204030204" pitchFamily="49" charset="0"/>
              <a:cs typeface="Times New Roman" panose="02020603050405020304" pitchFamily="18" charset="0"/>
            </a:endParaRPr>
          </a:p>
          <a:p>
            <a:r>
              <a:rPr lang="en-US" dirty="0" smtClean="0"/>
              <a:t>Why is this factoring out an </a:t>
            </a:r>
            <a:r>
              <a:rPr lang="en-US" dirty="0" smtClean="0">
                <a:solidFill>
                  <a:srgbClr val="FF0000"/>
                </a:solidFill>
                <a:latin typeface="Times New Roman" panose="02020603050405020304" pitchFamily="18" charset="0"/>
                <a:cs typeface="Times New Roman" panose="02020603050405020304" pitchFamily="18" charset="0"/>
              </a:rPr>
              <a:t>(</a:t>
            </a:r>
            <a:r>
              <a:rPr lang="en-US" i="1" dirty="0" smtClean="0">
                <a:solidFill>
                  <a:srgbClr val="FF0000"/>
                </a:solidFill>
                <a:latin typeface="Times New Roman" panose="02020603050405020304" pitchFamily="18" charset="0"/>
                <a:cs typeface="Times New Roman" panose="02020603050405020304" pitchFamily="18" charset="0"/>
              </a:rPr>
              <a:t>n</a:t>
            </a:r>
            <a:r>
              <a:rPr lang="en-US" dirty="0" smtClean="0">
                <a:solidFill>
                  <a:srgbClr val="FF0000"/>
                </a:solidFill>
                <a:latin typeface="Times New Roman" panose="02020603050405020304" pitchFamily="18" charset="0"/>
                <a:cs typeface="Times New Roman" panose="02020603050405020304" pitchFamily="18" charset="0"/>
              </a:rPr>
              <a:t> + 1)</a:t>
            </a:r>
            <a:r>
              <a:rPr lang="en-US" dirty="0" smtClean="0"/>
              <a:t> a mistake?</a:t>
            </a:r>
            <a:endParaRPr lang="en-US" dirty="0"/>
          </a:p>
          <a:p>
            <a:pPr marL="800100" lvl="2" indent="0">
              <a:buNone/>
            </a:pPr>
            <a:r>
              <a:rPr lang="en-US" sz="1500" dirty="0">
                <a:latin typeface="Consolas" panose="020B0609020204030204" pitchFamily="49" charset="0"/>
                <a:cs typeface="Times New Roman" panose="02020603050405020304" pitchFamily="18" charset="0"/>
              </a:rPr>
              <a:t>double arithmetic( double a, double d, </a:t>
            </a:r>
            <a:r>
              <a:rPr lang="en-US" sz="1500" dirty="0" err="1">
                <a:latin typeface="Consolas" panose="020B0609020204030204" pitchFamily="49" charset="0"/>
                <a:cs typeface="Times New Roman" panose="02020603050405020304" pitchFamily="18" charset="0"/>
              </a:rPr>
              <a:t>int</a:t>
            </a:r>
            <a:r>
              <a:rPr lang="en-US" sz="1500" dirty="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if ( n &lt; 0 ) {</a:t>
            </a:r>
          </a:p>
          <a:p>
            <a:pPr marL="800100" lvl="2" indent="0">
              <a:buNone/>
            </a:pPr>
            <a:r>
              <a:rPr lang="en-US" sz="1500" dirty="0">
                <a:latin typeface="Consolas" panose="020B0609020204030204" pitchFamily="49" charset="0"/>
                <a:cs typeface="Times New Roman" panose="02020603050405020304" pitchFamily="18" charset="0"/>
              </a:rPr>
              <a:t>        return 0.0;</a:t>
            </a:r>
          </a:p>
          <a:p>
            <a:pPr marL="800100" lvl="2" indent="0">
              <a:buNone/>
            </a:pPr>
            <a:r>
              <a:rPr lang="en-US" sz="1500" dirty="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return </a:t>
            </a:r>
            <a:r>
              <a:rPr lang="en-US" sz="1500" dirty="0" smtClean="0">
                <a:latin typeface="Consolas" panose="020B0609020204030204" pitchFamily="49" charset="0"/>
                <a:cs typeface="Times New Roman" panose="02020603050405020304" pitchFamily="18" charset="0"/>
              </a:rPr>
              <a:t>(</a:t>
            </a:r>
            <a:r>
              <a:rPr lang="en-US" sz="1500" dirty="0">
                <a:latin typeface="Consolas" panose="020B0609020204030204" pitchFamily="49" charset="0"/>
                <a:cs typeface="Times New Roman" panose="02020603050405020304" pitchFamily="18" charset="0"/>
              </a:rPr>
              <a:t>n + 1</a:t>
            </a:r>
            <a:r>
              <a:rPr lang="en-US" sz="1500" dirty="0" smtClean="0">
                <a:latin typeface="Consolas" panose="020B0609020204030204" pitchFamily="49" charset="0"/>
                <a:cs typeface="Times New Roman" panose="02020603050405020304" pitchFamily="18" charset="0"/>
              </a:rPr>
              <a:t>)*(a + d*(n/2));</a:t>
            </a: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a:latin typeface="Consolas" panose="020B0609020204030204" pitchFamily="49" charset="0"/>
                <a:cs typeface="Times New Roman" panose="02020603050405020304" pitchFamily="18" charset="0"/>
              </a:rPr>
              <a:t>    }</a:t>
            </a:r>
          </a:p>
          <a:p>
            <a:pPr marL="800100" lvl="2" indent="0">
              <a:buNone/>
            </a:pPr>
            <a:r>
              <a:rPr lang="en-US" sz="1500" dirty="0">
                <a:latin typeface="Consolas" panose="020B0609020204030204" pitchFamily="49" charset="0"/>
                <a:cs typeface="Times New Roman" panose="02020603050405020304" pitchFamily="18" charset="0"/>
              </a:rPr>
              <a:t>}</a:t>
            </a:r>
          </a:p>
          <a:p>
            <a:pPr marL="800100" lvl="2" indent="0">
              <a:buNone/>
            </a:pPr>
            <a:endParaRPr lang="en-US" sz="1500" dirty="0" smtClean="0">
              <a:latin typeface="Consolas" panose="020B0609020204030204" pitchFamily="49" charset="0"/>
              <a:cs typeface="Times New Roman" panose="02020603050405020304" pitchFamily="18" charset="0"/>
            </a:endParaRPr>
          </a:p>
        </p:txBody>
      </p:sp>
      <p:sp>
        <p:nvSpPr>
          <p:cNvPr id="5" name="Rounded Rectangle 4"/>
          <p:cNvSpPr/>
          <p:nvPr/>
        </p:nvSpPr>
        <p:spPr>
          <a:xfrm>
            <a:off x="4578692" y="3062268"/>
            <a:ext cx="143346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4460642" y="5639476"/>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508104" y="5055759"/>
            <a:ext cx="3464410" cy="323165"/>
          </a:xfrm>
          <a:prstGeom prst="rect">
            <a:avLst/>
          </a:prstGeom>
        </p:spPr>
        <p:txBody>
          <a:bodyPr wrap="none">
            <a:spAutoFit/>
          </a:bodyPr>
          <a:lstStyle/>
          <a:p>
            <a:pPr indent="-114300"/>
            <a:r>
              <a:rPr lang="en-US" sz="1500" dirty="0">
                <a:latin typeface="Consolas" panose="020B0609020204030204" pitchFamily="49" charset="0"/>
                <a:cs typeface="Times New Roman" panose="02020603050405020304" pitchFamily="18" charset="0"/>
              </a:rPr>
              <a:t>return (n + 1)*(a + d*(</a:t>
            </a:r>
            <a:r>
              <a:rPr lang="en-US" sz="1500" dirty="0" smtClean="0">
                <a:latin typeface="Consolas" panose="020B0609020204030204" pitchFamily="49" charset="0"/>
                <a:cs typeface="Times New Roman" panose="02020603050405020304" pitchFamily="18" charset="0"/>
              </a:rPr>
              <a:t>n/2.0));</a:t>
            </a:r>
          </a:p>
        </p:txBody>
      </p:sp>
      <p:sp>
        <p:nvSpPr>
          <p:cNvPr id="9" name="Rectangle 8"/>
          <p:cNvSpPr/>
          <p:nvPr/>
        </p:nvSpPr>
        <p:spPr>
          <a:xfrm>
            <a:off x="5502087" y="5410091"/>
            <a:ext cx="3252814" cy="323165"/>
          </a:xfrm>
          <a:prstGeom prst="rect">
            <a:avLst/>
          </a:prstGeom>
        </p:spPr>
        <p:txBody>
          <a:bodyPr wrap="none">
            <a:spAutoFit/>
          </a:bodyPr>
          <a:lstStyle/>
          <a:p>
            <a:pPr indent="-114300"/>
            <a:r>
              <a:rPr lang="en-US" sz="1500" dirty="0" smtClean="0">
                <a:latin typeface="Consolas" panose="020B0609020204030204" pitchFamily="49" charset="0"/>
                <a:cs typeface="Times New Roman" panose="02020603050405020304" pitchFamily="18" charset="0"/>
              </a:rPr>
              <a:t>return </a:t>
            </a:r>
            <a:r>
              <a:rPr lang="en-US" sz="1500" dirty="0">
                <a:latin typeface="Consolas" panose="020B0609020204030204" pitchFamily="49" charset="0"/>
                <a:cs typeface="Times New Roman" panose="02020603050405020304" pitchFamily="18" charset="0"/>
              </a:rPr>
              <a:t>(n + 1)*(a + </a:t>
            </a:r>
            <a:r>
              <a:rPr lang="en-US" sz="1500" dirty="0" smtClean="0">
                <a:latin typeface="Consolas" panose="020B0609020204030204" pitchFamily="49" charset="0"/>
                <a:cs typeface="Times New Roman" panose="02020603050405020304" pitchFamily="18" charset="0"/>
              </a:rPr>
              <a:t>(d*n)/2);</a:t>
            </a:r>
            <a:endParaRPr lang="en-US" sz="1500" dirty="0">
              <a:latin typeface="Consolas" panose="020B0609020204030204" pitchFamily="49"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106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CA" dirty="0"/>
          </a:p>
        </p:txBody>
      </p:sp>
      <p:sp>
        <p:nvSpPr>
          <p:cNvPr id="3" name="Content Placeholder 2"/>
          <p:cNvSpPr>
            <a:spLocks noGrp="1"/>
          </p:cNvSpPr>
          <p:nvPr>
            <p:ph idx="1"/>
          </p:nvPr>
        </p:nvSpPr>
        <p:spPr/>
        <p:txBody>
          <a:bodyPr/>
          <a:lstStyle/>
          <a:p>
            <a:r>
              <a:rPr lang="en-US" dirty="0" smtClean="0"/>
              <a:t>Next, look online for a formula for the geometric series:</a:t>
            </a:r>
          </a:p>
          <a:p>
            <a:endParaRPr lang="en-US" dirty="0"/>
          </a:p>
          <a:p>
            <a:endParaRPr lang="en-US" dirty="0" smtClean="0"/>
          </a:p>
          <a:p>
            <a:r>
              <a:rPr lang="en-US" dirty="0" smtClean="0"/>
              <a:t>Implement this as a function</a:t>
            </a:r>
          </a:p>
          <a:p>
            <a:pPr marL="800100" lvl="2" indent="0">
              <a:buNone/>
            </a:pPr>
            <a:r>
              <a:rPr lang="en-US" dirty="0">
                <a:latin typeface="Consolas" panose="020B0609020204030204" pitchFamily="49" charset="0"/>
                <a:cs typeface="Times New Roman" panose="02020603050405020304" pitchFamily="18" charset="0"/>
              </a:rPr>
              <a:t>double </a:t>
            </a:r>
            <a:r>
              <a:rPr lang="en-US" dirty="0" smtClean="0">
                <a:latin typeface="Consolas" panose="020B0609020204030204" pitchFamily="49" charset="0"/>
                <a:cs typeface="Times New Roman" panose="02020603050405020304" pitchFamily="18" charset="0"/>
              </a:rPr>
              <a:t>geometric( </a:t>
            </a:r>
            <a:r>
              <a:rPr lang="en-US" dirty="0">
                <a:latin typeface="Consolas" panose="020B0609020204030204" pitchFamily="49" charset="0"/>
                <a:cs typeface="Times New Roman" panose="02020603050405020304" pitchFamily="18" charset="0"/>
              </a:rPr>
              <a:t>double a, double </a:t>
            </a:r>
            <a:r>
              <a:rPr lang="en-US" dirty="0" smtClean="0">
                <a:latin typeface="Consolas" panose="020B0609020204030204" pitchFamily="49" charset="0"/>
                <a:cs typeface="Times New Roman" panose="02020603050405020304" pitchFamily="18" charset="0"/>
              </a:rPr>
              <a:t>r, </a:t>
            </a:r>
            <a:r>
              <a:rPr lang="en-US" dirty="0" err="1">
                <a:latin typeface="Consolas" panose="020B0609020204030204" pitchFamily="49" charset="0"/>
                <a:cs typeface="Times New Roman" panose="02020603050405020304" pitchFamily="18" charset="0"/>
              </a:rPr>
              <a:t>int</a:t>
            </a:r>
            <a:r>
              <a:rPr lang="en-US" dirty="0">
                <a:latin typeface="Consolas" panose="020B0609020204030204" pitchFamily="49" charset="0"/>
                <a:cs typeface="Times New Roman" panose="02020603050405020304" pitchFamily="18" charset="0"/>
              </a:rPr>
              <a:t> n </a:t>
            </a:r>
            <a:r>
              <a:rPr lang="en-US" dirty="0" smtClean="0">
                <a:latin typeface="Consolas" panose="020B0609020204030204" pitchFamily="49" charset="0"/>
                <a:cs typeface="Times New Roman" panose="02020603050405020304" pitchFamily="18" charset="0"/>
              </a:rPr>
              <a:t>);</a:t>
            </a:r>
          </a:p>
          <a:p>
            <a:r>
              <a:rPr lang="en-US" dirty="0" smtClean="0"/>
              <a:t>You will have to include the C math library and</a:t>
            </a:r>
          </a:p>
          <a:p>
            <a:pPr marL="0" indent="0">
              <a:buNone/>
            </a:pPr>
            <a:r>
              <a:rPr lang="en-US" dirty="0"/>
              <a:t>	</a:t>
            </a:r>
            <a:r>
              <a:rPr lang="en-US" dirty="0" smtClean="0"/>
              <a:t> use the </a:t>
            </a:r>
            <a:r>
              <a:rPr lang="en-US" dirty="0" smtClean="0">
                <a:latin typeface="Consolas" panose="020B0609020204030204" pitchFamily="49" charset="0"/>
              </a:rPr>
              <a:t>pow(…)</a:t>
            </a:r>
            <a:r>
              <a:rPr lang="en-US" dirty="0" smtClean="0"/>
              <a:t> function</a:t>
            </a:r>
            <a:endParaRPr lang="en-US" dirty="0"/>
          </a:p>
          <a:p>
            <a:pPr marL="800100" lvl="2" indent="0">
              <a:buNone/>
            </a:pPr>
            <a:r>
              <a:rPr lang="en-US" dirty="0" smtClean="0">
                <a:latin typeface="Consolas" panose="020B0609020204030204" pitchFamily="49" charset="0"/>
                <a:cs typeface="Times New Roman" panose="02020603050405020304" pitchFamily="18" charset="0"/>
              </a:rPr>
              <a:t>#define _USE_MATH_DEFINES</a:t>
            </a:r>
          </a:p>
          <a:p>
            <a:pPr marL="800100" lvl="2" indent="0">
              <a:buNone/>
            </a:pPr>
            <a:r>
              <a:rPr lang="en-US" dirty="0" smtClean="0">
                <a:latin typeface="Consolas" panose="020B0609020204030204" pitchFamily="49" charset="0"/>
                <a:cs typeface="Times New Roman" panose="02020603050405020304" pitchFamily="18" charset="0"/>
              </a:rPr>
              <a:t>#include &lt;</a:t>
            </a:r>
            <a:r>
              <a:rPr lang="en-US" dirty="0" err="1" smtClean="0">
                <a:latin typeface="Consolas" panose="020B0609020204030204" pitchFamily="49" charset="0"/>
                <a:cs typeface="Times New Roman" panose="02020603050405020304" pitchFamily="18" charset="0"/>
              </a:rPr>
              <a:t>cmath</a:t>
            </a:r>
            <a:r>
              <a:rPr lang="en-US" dirty="0" smtClean="0">
                <a:latin typeface="Consolas" panose="020B0609020204030204" pitchFamily="49" charset="0"/>
                <a:cs typeface="Times New Roman" panose="02020603050405020304" pitchFamily="18" charset="0"/>
              </a:rPr>
              <a:t>&gt;</a:t>
            </a:r>
            <a:endParaRPr lang="en-US" dirty="0"/>
          </a:p>
          <a:p>
            <a:r>
              <a:rPr lang="en-US" dirty="0" smtClean="0"/>
              <a:t>Again, if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&lt; 0</a:t>
            </a:r>
            <a:r>
              <a:rPr lang="en-US" dirty="0" smtClean="0"/>
              <a:t>, return </a:t>
            </a: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47735906"/>
              </p:ext>
            </p:extLst>
          </p:nvPr>
        </p:nvGraphicFramePr>
        <p:xfrm>
          <a:off x="2555776" y="2060848"/>
          <a:ext cx="3881437" cy="369887"/>
        </p:xfrm>
        <a:graphic>
          <a:graphicData uri="http://schemas.openxmlformats.org/presentationml/2006/ole">
            <mc:AlternateContent xmlns:mc="http://schemas.openxmlformats.org/markup-compatibility/2006">
              <mc:Choice xmlns:v="urn:schemas-microsoft-com:vml" Requires="v">
                <p:oleObj spid="_x0000_s14347" name="Equation" r:id="rId4" imgW="1993680" imgH="190440" progId="Equation.DSMT4">
                  <p:embed/>
                </p:oleObj>
              </mc:Choice>
              <mc:Fallback>
                <p:oleObj name="Equation" r:id="rId4" imgW="1993680" imgH="190440" progId="Equation.DSMT4">
                  <p:embed/>
                  <p:pic>
                    <p:nvPicPr>
                      <p:cNvPr id="0" name="Object 3"/>
                      <p:cNvPicPr>
                        <a:picLocks noChangeAspect="1" noChangeArrowheads="1"/>
                      </p:cNvPicPr>
                      <p:nvPr/>
                    </p:nvPicPr>
                    <p:blipFill>
                      <a:blip r:embed="rId5"/>
                      <a:srcRect/>
                      <a:stretch>
                        <a:fillRect/>
                      </a:stretch>
                    </p:blipFill>
                    <p:spPr bwMode="auto">
                      <a:xfrm>
                        <a:off x="2555776" y="2060848"/>
                        <a:ext cx="3881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56202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smtClean="0">
                <a:latin typeface="Consolas" panose="020B0609020204030204" pitchFamily="49" charset="0"/>
                <a:cs typeface="Times New Roman" panose="02020603050405020304" pitchFamily="18" charset="0"/>
              </a:rPr>
              <a:t>double geometric( double a, double r,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n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0.0;</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a*(1.0 -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::pow( r, n + 1 ))/(1.0 - r);</a:t>
            </a:r>
          </a:p>
          <a:p>
            <a:pPr marL="800100" lvl="2" indent="0">
              <a:buNone/>
            </a:pPr>
            <a:r>
              <a:rPr lang="en-US" sz="1500" dirty="0" smtClean="0">
                <a:latin typeface="Consolas" panose="020B0609020204030204" pitchFamily="49" charset="0"/>
                <a:cs typeface="Times New Roman" panose="02020603050405020304" pitchFamily="18" charset="0"/>
              </a:rPr>
              <a:t>    }</a:t>
            </a:r>
          </a:p>
          <a:p>
            <a:pPr marL="800100" lvl="2" indent="0">
              <a:buNone/>
            </a:pPr>
            <a:r>
              <a:rPr lang="en-US" sz="1500" dirty="0" smtClean="0">
                <a:latin typeface="Consolas" panose="020B0609020204030204" pitchFamily="49" charset="0"/>
                <a:cs typeface="Times New Roman" panose="02020603050405020304" pitchFamily="18"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3567881251"/>
              </p:ext>
            </p:extLst>
          </p:nvPr>
        </p:nvGraphicFramePr>
        <p:xfrm>
          <a:off x="7083425" y="1844675"/>
          <a:ext cx="1143000" cy="896938"/>
        </p:xfrm>
        <a:graphic>
          <a:graphicData uri="http://schemas.openxmlformats.org/presentationml/2006/ole">
            <mc:AlternateContent xmlns:mc="http://schemas.openxmlformats.org/markup-compatibility/2006">
              <mc:Choice xmlns:v="urn:schemas-microsoft-com:vml" Requires="v">
                <p:oleObj spid="_x0000_s17416" name="Equation" r:id="rId4" imgW="533160" imgH="419040" progId="Equation.DSMT4">
                  <p:embed/>
                </p:oleObj>
              </mc:Choice>
              <mc:Fallback>
                <p:oleObj name="Equation" r:id="rId4" imgW="533160" imgH="419040" progId="Equation.DSMT4">
                  <p:embed/>
                  <p:pic>
                    <p:nvPicPr>
                      <p:cNvPr id="0" name="Object 6"/>
                      <p:cNvPicPr>
                        <a:picLocks noChangeAspect="1" noChangeArrowheads="1"/>
                      </p:cNvPicPr>
                      <p:nvPr/>
                    </p:nvPicPr>
                    <p:blipFill>
                      <a:blip r:embed="rId5"/>
                      <a:srcRect/>
                      <a:stretch>
                        <a:fillRect/>
                      </a:stretch>
                    </p:blipFill>
                    <p:spPr bwMode="auto">
                      <a:xfrm>
                        <a:off x="7083425" y="1844675"/>
                        <a:ext cx="1143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66522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CA" dirty="0"/>
          </a:p>
        </p:txBody>
      </p:sp>
      <p:sp>
        <p:nvSpPr>
          <p:cNvPr id="3" name="Content Placeholder 2"/>
          <p:cNvSpPr>
            <a:spLocks noGrp="1"/>
          </p:cNvSpPr>
          <p:nvPr>
            <p:ph idx="1"/>
          </p:nvPr>
        </p:nvSpPr>
        <p:spPr>
          <a:xfrm>
            <a:off x="467544" y="1207293"/>
            <a:ext cx="8579296" cy="4525963"/>
          </a:xfrm>
        </p:spPr>
        <p:txBody>
          <a:bodyPr/>
          <a:lstStyle/>
          <a:p>
            <a:pPr marL="800100" lvl="2" indent="0">
              <a:buNone/>
            </a:pPr>
            <a:r>
              <a:rPr lang="en-US" sz="1500" dirty="0" smtClean="0">
                <a:latin typeface="Consolas" panose="020B0609020204030204" pitchFamily="49" charset="0"/>
                <a:cs typeface="Times New Roman" panose="02020603050405020304" pitchFamily="18" charset="0"/>
              </a:rPr>
              <a:t>#include &lt;</a:t>
            </a:r>
            <a:r>
              <a:rPr lang="en-US" sz="1500" dirty="0" err="1" smtClean="0">
                <a:latin typeface="Consolas" panose="020B0609020204030204" pitchFamily="49" charset="0"/>
                <a:cs typeface="Times New Roman" panose="02020603050405020304" pitchFamily="18" charset="0"/>
              </a:rPr>
              <a:t>iostream</a:t>
            </a:r>
            <a:r>
              <a:rPr lang="en-US" sz="1500" dirty="0" smtClean="0">
                <a:latin typeface="Consolas" panose="020B0609020204030204" pitchFamily="49" charset="0"/>
                <a:cs typeface="Times New Roman" panose="02020603050405020304" pitchFamily="18" charset="0"/>
              </a:rPr>
              <a:t>&gt;</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Function declarations</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main();</a:t>
            </a:r>
          </a:p>
          <a:p>
            <a:pPr marL="800100" lvl="2" indent="0">
              <a:buNone/>
            </a:pPr>
            <a:r>
              <a:rPr lang="en-US" sz="1500" dirty="0" smtClean="0">
                <a:latin typeface="Consolas" panose="020B0609020204030204" pitchFamily="49" charset="0"/>
                <a:cs typeface="Times New Roman" panose="02020603050405020304" pitchFamily="18" charset="0"/>
              </a:rPr>
              <a:t>double arithmetic( double a, double d,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Function definitions</a:t>
            </a:r>
          </a:p>
          <a:p>
            <a:pPr marL="800100" lvl="2" indent="0">
              <a:buNone/>
            </a:pP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main()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cout</a:t>
            </a:r>
            <a:r>
              <a:rPr lang="en-US" sz="1500" dirty="0" smtClean="0">
                <a:latin typeface="Consolas" panose="020B0609020204030204" pitchFamily="49" charset="0"/>
                <a:cs typeface="Times New Roman" panose="02020603050405020304" pitchFamily="18" charset="0"/>
              </a:rPr>
              <a:t> &lt;&lt; geometric( 7.8, 1.1, 4 ) &lt;&lt; " </a:t>
            </a:r>
            <a:r>
              <a:rPr lang="en-US" sz="1500" dirty="0">
                <a:latin typeface="Consolas" panose="020B0609020204030204" pitchFamily="49" charset="0"/>
                <a:cs typeface="Times New Roman" panose="02020603050405020304" pitchFamily="18" charset="0"/>
              </a:rPr>
              <a:t>= 47.61978" </a:t>
            </a:r>
            <a:r>
              <a:rPr lang="en-US" sz="1500" dirty="0" smtClean="0">
                <a:latin typeface="Consolas" panose="020B0609020204030204" pitchFamily="49" charset="0"/>
                <a:cs typeface="Times New Roman" panose="02020603050405020304" pitchFamily="18" charset="0"/>
              </a:rPr>
              <a:t>&lt;&lt;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a:t>
            </a:r>
            <a:r>
              <a:rPr lang="en-US" sz="1500" dirty="0" err="1" smtClean="0">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geometric</a:t>
            </a:r>
            <a:r>
              <a:rPr lang="en-US" sz="1500" dirty="0" smtClean="0">
                <a:latin typeface="Consolas" panose="020B0609020204030204" pitchFamily="49" charset="0"/>
                <a:cs typeface="Times New Roman" panose="02020603050405020304" pitchFamily="18" charset="0"/>
              </a:rPr>
              <a:t>( 5.3, -1.5, 5 </a:t>
            </a:r>
            <a:r>
              <a:rPr lang="en-US" sz="1500" dirty="0">
                <a:latin typeface="Consolas" panose="020B0609020204030204" pitchFamily="49" charset="0"/>
                <a:cs typeface="Times New Roman" panose="02020603050405020304" pitchFamily="18" charset="0"/>
              </a:rPr>
              <a:t>) &lt;&lt; " = -</a:t>
            </a:r>
            <a:r>
              <a:rPr lang="en-US" sz="1500" dirty="0" smtClean="0">
                <a:latin typeface="Consolas" panose="020B0609020204030204" pitchFamily="49" charset="0"/>
                <a:cs typeface="Times New Roman" panose="02020603050405020304" pitchFamily="18" charset="0"/>
              </a:rPr>
              <a:t>22.028125"</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a:t>
            </a:r>
            <a:r>
              <a:rPr lang="en-US" sz="1500" dirty="0">
                <a:latin typeface="Consolas" panose="020B0609020204030204" pitchFamily="49" charset="0"/>
                <a:cs typeface="Times New Roman" panose="02020603050405020304" pitchFamily="18" charset="0"/>
              </a:rPr>
              <a:t>&lt;&lt;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geometric</a:t>
            </a:r>
            <a:r>
              <a:rPr lang="en-US" sz="1500" dirty="0" smtClean="0">
                <a:latin typeface="Consolas" panose="020B0609020204030204" pitchFamily="49" charset="0"/>
                <a:cs typeface="Times New Roman" panose="02020603050405020304" pitchFamily="18" charset="0"/>
              </a:rPr>
              <a:t>( 7.8, 1.0, </a:t>
            </a:r>
            <a:r>
              <a:rPr lang="en-US" sz="1500" dirty="0">
                <a:latin typeface="Consolas" panose="020B0609020204030204" pitchFamily="49" charset="0"/>
                <a:cs typeface="Times New Roman" panose="02020603050405020304" pitchFamily="18" charset="0"/>
              </a:rPr>
              <a:t>10 ) &lt;&lt; " = </a:t>
            </a:r>
            <a:r>
              <a:rPr lang="en-US" sz="1500" dirty="0" smtClean="0">
                <a:latin typeface="Consolas" panose="020B0609020204030204" pitchFamily="49" charset="0"/>
                <a:cs typeface="Times New Roman" panose="02020603050405020304" pitchFamily="18" charset="0"/>
              </a:rPr>
              <a:t>" &lt;&lt; (11*7.8)</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smtClean="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geometric</a:t>
            </a:r>
            <a:r>
              <a:rPr lang="en-US" sz="1500" dirty="0" smtClean="0">
                <a:latin typeface="Consolas" panose="020B0609020204030204" pitchFamily="49" charset="0"/>
                <a:cs typeface="Times New Roman" panose="02020603050405020304" pitchFamily="18" charset="0"/>
              </a:rPr>
              <a:t>( 2.4, 9.5, 0 </a:t>
            </a:r>
            <a:r>
              <a:rPr lang="en-US" sz="1500" dirty="0">
                <a:latin typeface="Consolas" panose="020B0609020204030204" pitchFamily="49" charset="0"/>
                <a:cs typeface="Times New Roman" panose="02020603050405020304" pitchFamily="18" charset="0"/>
              </a:rPr>
              <a:t>) &lt;&lt; " = </a:t>
            </a:r>
            <a:r>
              <a:rPr lang="en-US" sz="1500" dirty="0" smtClean="0">
                <a:latin typeface="Consolas" panose="020B0609020204030204" pitchFamily="49" charset="0"/>
                <a:cs typeface="Times New Roman" panose="02020603050405020304" pitchFamily="18" charset="0"/>
              </a:rPr>
              <a:t>2.4" </a:t>
            </a:r>
            <a:r>
              <a:rPr lang="en-US" sz="1500" dirty="0">
                <a:latin typeface="Consolas" panose="020B0609020204030204" pitchFamily="49" charset="0"/>
                <a:cs typeface="Times New Roman" panose="02020603050405020304" pitchFamily="18" charset="0"/>
              </a:rPr>
              <a:t>&lt;&lt;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a:latin typeface="Consolas" panose="020B0609020204030204" pitchFamily="49" charset="0"/>
                <a:cs typeface="Times New Roman" panose="02020603050405020304" pitchFamily="18" charset="0"/>
              </a:rPr>
              <a:t>;</a:t>
            </a:r>
          </a:p>
          <a:p>
            <a:pPr marL="800100" lvl="2" indent="0">
              <a:buNone/>
            </a:pPr>
            <a:r>
              <a:rPr lang="en-US" sz="1500" dirty="0" smtClean="0">
                <a:latin typeface="Consolas" panose="020B0609020204030204" pitchFamily="49" charset="0"/>
                <a:cs typeface="Times New Roman" panose="02020603050405020304" pitchFamily="18" charset="0"/>
              </a:rPr>
              <a: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cout</a:t>
            </a:r>
            <a:r>
              <a:rPr lang="en-US" sz="1500" dirty="0">
                <a:latin typeface="Consolas" panose="020B0609020204030204" pitchFamily="49" charset="0"/>
                <a:cs typeface="Times New Roman" panose="02020603050405020304" pitchFamily="18" charset="0"/>
              </a:rPr>
              <a:t> &lt;&lt; geometric</a:t>
            </a:r>
            <a:r>
              <a:rPr lang="en-US" sz="1500" dirty="0" smtClean="0">
                <a:latin typeface="Consolas" panose="020B0609020204030204" pitchFamily="49" charset="0"/>
                <a:cs typeface="Times New Roman" panose="02020603050405020304" pitchFamily="18" charset="0"/>
              </a:rPr>
              <a:t>( </a:t>
            </a:r>
            <a:r>
              <a:rPr lang="en-US" sz="1500" dirty="0">
                <a:latin typeface="Consolas" panose="020B0609020204030204" pitchFamily="49" charset="0"/>
                <a:cs typeface="Times New Roman" panose="02020603050405020304" pitchFamily="18" charset="0"/>
              </a:rPr>
              <a:t>2.4, 9.5, </a:t>
            </a:r>
            <a:r>
              <a:rPr lang="en-US" sz="1500" dirty="0" smtClean="0">
                <a:latin typeface="Consolas" panose="020B0609020204030204" pitchFamily="49" charset="0"/>
                <a:cs typeface="Times New Roman" panose="02020603050405020304" pitchFamily="18" charset="0"/>
              </a:rPr>
              <a:t>-1 </a:t>
            </a:r>
            <a:r>
              <a:rPr lang="en-US" sz="1500" dirty="0">
                <a:latin typeface="Consolas" panose="020B0609020204030204" pitchFamily="49" charset="0"/>
                <a:cs typeface="Times New Roman" panose="02020603050405020304" pitchFamily="18" charset="0"/>
              </a:rPr>
              <a:t>) &lt;&lt; " = </a:t>
            </a:r>
            <a:r>
              <a:rPr lang="en-US" sz="1500" dirty="0" smtClean="0">
                <a:latin typeface="Consolas" panose="020B0609020204030204" pitchFamily="49" charset="0"/>
                <a:cs typeface="Times New Roman" panose="02020603050405020304" pitchFamily="18" charset="0"/>
              </a:rPr>
              <a:t>0" </a:t>
            </a:r>
            <a:r>
              <a:rPr lang="en-US" sz="1500" dirty="0">
                <a:latin typeface="Consolas" panose="020B0609020204030204" pitchFamily="49" charset="0"/>
                <a:cs typeface="Times New Roman" panose="02020603050405020304" pitchFamily="18" charset="0"/>
              </a:rPr>
              <a:t>&lt;&lt; </a:t>
            </a:r>
            <a:r>
              <a:rPr lang="en-US" sz="1500" dirty="0" err="1">
                <a:latin typeface="Consolas" panose="020B0609020204030204" pitchFamily="49" charset="0"/>
                <a:cs typeface="Times New Roman" panose="02020603050405020304" pitchFamily="18" charset="0"/>
              </a:rPr>
              <a:t>std</a:t>
            </a:r>
            <a:r>
              <a:rPr lang="en-US" sz="1500" dirty="0">
                <a:latin typeface="Consolas" panose="020B0609020204030204" pitchFamily="49" charset="0"/>
                <a:cs typeface="Times New Roman" panose="02020603050405020304" pitchFamily="18" charset="0"/>
              </a:rPr>
              <a:t>::</a:t>
            </a:r>
            <a:r>
              <a:rPr lang="en-US" sz="1500" dirty="0" err="1">
                <a:latin typeface="Consolas" panose="020B0609020204030204" pitchFamily="49" charset="0"/>
                <a:cs typeface="Times New Roman" panose="02020603050405020304" pitchFamily="18" charset="0"/>
              </a:rPr>
              <a:t>endl</a:t>
            </a:r>
            <a:r>
              <a:rPr lang="en-US" sz="1500" dirty="0">
                <a:latin typeface="Consolas" panose="020B0609020204030204" pitchFamily="49" charset="0"/>
                <a:cs typeface="Times New Roman" panose="02020603050405020304" pitchFamily="18" charset="0"/>
              </a:rPr>
              <a:t>;</a:t>
            </a:r>
          </a:p>
          <a:p>
            <a:pPr marL="800100" lvl="2" indent="0">
              <a:buNone/>
            </a:pPr>
            <a:endParaRPr lang="en-US" sz="1500" dirty="0" smtClean="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return 0;</a:t>
            </a:r>
          </a:p>
          <a:p>
            <a:pPr marL="800100" lvl="2" indent="0">
              <a:buNone/>
            </a:pPr>
            <a:r>
              <a:rPr lang="en-US" sz="1500" dirty="0" smtClean="0">
                <a:latin typeface="Consolas" panose="020B0609020204030204" pitchFamily="49" charset="0"/>
                <a:cs typeface="Times New Roman" panose="02020603050405020304" pitchFamily="18" charset="0"/>
              </a:rPr>
              <a:t>}</a:t>
            </a:r>
          </a:p>
          <a:p>
            <a:pPr marL="800100" lvl="2" indent="0">
              <a:buNone/>
            </a:pPr>
            <a:endParaRPr lang="en-US" sz="1500" dirty="0">
              <a:latin typeface="Consolas" panose="020B0609020204030204" pitchFamily="49" charset="0"/>
              <a:cs typeface="Times New Roman" panose="02020603050405020304" pitchFamily="18" charset="0"/>
            </a:endParaRPr>
          </a:p>
          <a:p>
            <a:pPr marL="800100" lvl="2" indent="0">
              <a:buNone/>
            </a:pPr>
            <a:r>
              <a:rPr lang="en-US" sz="1500" dirty="0" smtClean="0">
                <a:latin typeface="Consolas" panose="020B0609020204030204" pitchFamily="49" charset="0"/>
                <a:cs typeface="Times New Roman" panose="02020603050405020304" pitchFamily="18" charset="0"/>
              </a:rPr>
              <a:t>// ...other function definitions</a:t>
            </a:r>
          </a:p>
        </p:txBody>
      </p:sp>
      <p:sp>
        <p:nvSpPr>
          <p:cNvPr id="5" name="TextBox 4"/>
          <p:cNvSpPr txBox="1"/>
          <p:nvPr/>
        </p:nvSpPr>
        <p:spPr>
          <a:xfrm>
            <a:off x="5796462" y="1386642"/>
            <a:ext cx="3350597" cy="1754326"/>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a:solidFill>
                  <a:srgbClr val="0070C0"/>
                </a:solidFill>
                <a:latin typeface="Consolas" panose="020B0609020204030204" pitchFamily="49" charset="0"/>
              </a:rPr>
              <a:t>    47.6198 = 47.61978</a:t>
            </a:r>
          </a:p>
          <a:p>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22.0281 = -22.028125</a:t>
            </a:r>
          </a:p>
          <a:p>
            <a:r>
              <a:rPr lang="en-US" dirty="0" smtClean="0">
                <a:solidFill>
                  <a:srgbClr val="0070C0"/>
                </a:solidFill>
                <a:latin typeface="Consolas" panose="020B0609020204030204" pitchFamily="49" charset="0"/>
              </a:rPr>
              <a:t>    85.8 </a:t>
            </a:r>
            <a:r>
              <a:rPr lang="en-US" dirty="0">
                <a:solidFill>
                  <a:srgbClr val="0070C0"/>
                </a:solidFill>
                <a:latin typeface="Consolas" panose="020B0609020204030204" pitchFamily="49" charset="0"/>
              </a:rPr>
              <a:t>= 85.8</a:t>
            </a:r>
          </a:p>
          <a:p>
            <a:r>
              <a:rPr lang="en-US" dirty="0" smtClean="0">
                <a:solidFill>
                  <a:srgbClr val="0070C0"/>
                </a:solidFill>
                <a:latin typeface="Consolas" panose="020B0609020204030204" pitchFamily="49" charset="0"/>
              </a:rPr>
              <a:t>    2.4 </a:t>
            </a:r>
            <a:r>
              <a:rPr lang="en-US" dirty="0">
                <a:solidFill>
                  <a:srgbClr val="0070C0"/>
                </a:solidFill>
                <a:latin typeface="Consolas" panose="020B0609020204030204" pitchFamily="49" charset="0"/>
              </a:rPr>
              <a:t>= 2.4</a:t>
            </a:r>
          </a:p>
          <a:p>
            <a:r>
              <a:rPr lang="en-US" dirty="0" smtClean="0">
                <a:solidFill>
                  <a:srgbClr val="0070C0"/>
                </a:solidFill>
                <a:latin typeface="Consolas" panose="020B0609020204030204" pitchFamily="49" charset="0"/>
              </a:rPr>
              <a:t>    0 </a:t>
            </a:r>
            <a:r>
              <a:rPr lang="en-US" dirty="0">
                <a:solidFill>
                  <a:srgbClr val="0070C0"/>
                </a:solidFill>
                <a:latin typeface="Consolas" panose="020B0609020204030204" pitchFamily="49" charset="0"/>
              </a:rPr>
              <a:t>= 0</a:t>
            </a:r>
          </a:p>
        </p:txBody>
      </p:sp>
      <p:sp>
        <p:nvSpPr>
          <p:cNvPr id="7" name="TextBox 6"/>
          <p:cNvSpPr txBox="1"/>
          <p:nvPr/>
        </p:nvSpPr>
        <p:spPr>
          <a:xfrm>
            <a:off x="5796136" y="1386642"/>
            <a:ext cx="3350597" cy="1754326"/>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a:solidFill>
                  <a:srgbClr val="0070C0"/>
                </a:solidFill>
                <a:latin typeface="Consolas" panose="020B0609020204030204" pitchFamily="49" charset="0"/>
              </a:rPr>
              <a:t>    47.6198 = 47.61978</a:t>
            </a:r>
          </a:p>
          <a:p>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22.0281 = -22.028125</a:t>
            </a:r>
          </a:p>
          <a:p>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nan = 85.8</a:t>
            </a:r>
          </a:p>
          <a:p>
            <a:r>
              <a:rPr lang="en-US" dirty="0" smtClean="0">
                <a:solidFill>
                  <a:srgbClr val="0070C0"/>
                </a:solidFill>
                <a:latin typeface="Consolas" panose="020B0609020204030204" pitchFamily="49" charset="0"/>
              </a:rPr>
              <a:t>    2.4 </a:t>
            </a:r>
            <a:r>
              <a:rPr lang="en-US" dirty="0">
                <a:solidFill>
                  <a:srgbClr val="0070C0"/>
                </a:solidFill>
                <a:latin typeface="Consolas" panose="020B0609020204030204" pitchFamily="49" charset="0"/>
              </a:rPr>
              <a:t>= 2.4</a:t>
            </a:r>
          </a:p>
          <a:p>
            <a:r>
              <a:rPr lang="en-US" dirty="0" smtClean="0">
                <a:solidFill>
                  <a:srgbClr val="0070C0"/>
                </a:solidFill>
                <a:latin typeface="Consolas" panose="020B0609020204030204" pitchFamily="49" charset="0"/>
              </a:rPr>
              <a:t>    0 </a:t>
            </a:r>
            <a:r>
              <a:rPr lang="en-US" dirty="0">
                <a:solidFill>
                  <a:srgbClr val="0070C0"/>
                </a:solidFill>
                <a:latin typeface="Consolas" panose="020B0609020204030204" pitchFamily="49" charset="0"/>
              </a:rPr>
              <a:t>= 0</a:t>
            </a:r>
          </a:p>
        </p:txBody>
      </p:sp>
    </p:spTree>
    <p:custDataLst>
      <p:tags r:id="rId1"/>
    </p:custDataLst>
    <p:extLst>
      <p:ext uri="{BB962C8B-B14F-4D97-AF65-F5344CB8AC3E}">
        <p14:creationId xmlns:p14="http://schemas.microsoft.com/office/powerpoint/2010/main" val="121514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smtClean="0">
                <a:latin typeface="Consolas" panose="020B0609020204030204" pitchFamily="49" charset="0"/>
                <a:cs typeface="Times New Roman" panose="02020603050405020304" pitchFamily="18" charset="0"/>
              </a:rPr>
              <a:t>double geometric( double a, double r,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n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0.0;</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a*(1.0 -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::pow( r, n + 1 ))/(1.0 - r);</a:t>
            </a:r>
          </a:p>
          <a:p>
            <a:pPr marL="800100" lvl="2" indent="0">
              <a:buNone/>
            </a:pPr>
            <a:r>
              <a:rPr lang="en-US" sz="1500" dirty="0" smtClean="0">
                <a:latin typeface="Consolas" panose="020B0609020204030204" pitchFamily="49" charset="0"/>
                <a:cs typeface="Times New Roman" panose="02020603050405020304" pitchFamily="18" charset="0"/>
              </a:rPr>
              <a:t>    }</a:t>
            </a:r>
          </a:p>
          <a:p>
            <a:pPr marL="800100" lvl="2" indent="0">
              <a:buNone/>
            </a:pPr>
            <a:r>
              <a:rPr lang="en-US" sz="1500" dirty="0" smtClean="0">
                <a:latin typeface="Consolas" panose="020B0609020204030204" pitchFamily="49" charset="0"/>
                <a:cs typeface="Times New Roman" panose="02020603050405020304" pitchFamily="18" charset="0"/>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2278312603"/>
              </p:ext>
            </p:extLst>
          </p:nvPr>
        </p:nvGraphicFramePr>
        <p:xfrm>
          <a:off x="7083425" y="1844675"/>
          <a:ext cx="1143000" cy="896938"/>
        </p:xfrm>
        <a:graphic>
          <a:graphicData uri="http://schemas.openxmlformats.org/presentationml/2006/ole">
            <mc:AlternateContent xmlns:mc="http://schemas.openxmlformats.org/markup-compatibility/2006">
              <mc:Choice xmlns:v="urn:schemas-microsoft-com:vml" Requires="v">
                <p:oleObj spid="_x0000_s18439" name="Equation" r:id="rId4" imgW="533160" imgH="419040" progId="Equation.DSMT4">
                  <p:embed/>
                </p:oleObj>
              </mc:Choice>
              <mc:Fallback>
                <p:oleObj name="Equation" r:id="rId4" imgW="533160" imgH="419040" progId="Equation.DSMT4">
                  <p:embed/>
                  <p:pic>
                    <p:nvPicPr>
                      <p:cNvPr id="0" name=""/>
                      <p:cNvPicPr>
                        <a:picLocks noChangeAspect="1" noChangeArrowheads="1"/>
                      </p:cNvPicPr>
                      <p:nvPr/>
                    </p:nvPicPr>
                    <p:blipFill>
                      <a:blip r:embed="rId5"/>
                      <a:srcRect/>
                      <a:stretch>
                        <a:fillRect/>
                      </a:stretch>
                    </p:blipFill>
                    <p:spPr bwMode="auto">
                      <a:xfrm>
                        <a:off x="7083425" y="1844675"/>
                        <a:ext cx="1143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04772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500" dirty="0" smtClean="0">
                <a:latin typeface="Consolas" panose="020B0609020204030204" pitchFamily="49" charset="0"/>
                <a:cs typeface="Times New Roman" panose="02020603050405020304" pitchFamily="18" charset="0"/>
              </a:rPr>
              <a:t>double geometric( double a, double r, </a:t>
            </a:r>
            <a:r>
              <a:rPr lang="en-US" sz="1500" dirty="0" err="1" smtClean="0">
                <a:latin typeface="Consolas" panose="020B0609020204030204" pitchFamily="49" charset="0"/>
                <a:cs typeface="Times New Roman" panose="02020603050405020304" pitchFamily="18" charset="0"/>
              </a:rPr>
              <a:t>int</a:t>
            </a:r>
            <a:r>
              <a:rPr lang="en-US" sz="1500" dirty="0" smtClean="0">
                <a:latin typeface="Consolas" panose="020B0609020204030204" pitchFamily="49" charset="0"/>
                <a:cs typeface="Times New Roman" panose="02020603050405020304" pitchFamily="18" charset="0"/>
              </a:rPr>
              <a:t> n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if ( n &lt; 0 )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0.0;</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if ( r == 1.0 ) {</a:t>
            </a:r>
          </a:p>
          <a:p>
            <a:pPr marL="800100" lvl="2" indent="0">
              <a:buNone/>
            </a:pPr>
            <a:r>
              <a:rPr lang="en-US" sz="1500" dirty="0" smtClean="0">
                <a:latin typeface="Consolas" panose="020B0609020204030204" pitchFamily="49" charset="0"/>
                <a:cs typeface="Times New Roman" panose="02020603050405020304" pitchFamily="18" charset="0"/>
              </a:rPr>
              <a:t>        return a*(n + 1);</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 else {</a:t>
            </a:r>
          </a:p>
          <a:p>
            <a:pPr marL="800100" lvl="2" indent="0">
              <a:buNone/>
            </a:pPr>
            <a:r>
              <a:rPr lang="en-US" sz="1500" dirty="0">
                <a:latin typeface="Consolas" panose="020B0609020204030204" pitchFamily="49" charset="0"/>
                <a:cs typeface="Times New Roman" panose="02020603050405020304" pitchFamily="18" charset="0"/>
              </a:rPr>
              <a:t> </a:t>
            </a:r>
            <a:r>
              <a:rPr lang="en-US" sz="1500" dirty="0" smtClean="0">
                <a:latin typeface="Consolas" panose="020B0609020204030204" pitchFamily="49" charset="0"/>
                <a:cs typeface="Times New Roman" panose="02020603050405020304" pitchFamily="18" charset="0"/>
              </a:rPr>
              <a:t>       return a*(1.0 - </a:t>
            </a:r>
            <a:r>
              <a:rPr lang="en-US" sz="1500" dirty="0" err="1" smtClean="0">
                <a:latin typeface="Consolas" panose="020B0609020204030204" pitchFamily="49" charset="0"/>
                <a:cs typeface="Times New Roman" panose="02020603050405020304" pitchFamily="18" charset="0"/>
              </a:rPr>
              <a:t>std</a:t>
            </a:r>
            <a:r>
              <a:rPr lang="en-US" sz="1500" dirty="0" smtClean="0">
                <a:latin typeface="Consolas" panose="020B0609020204030204" pitchFamily="49" charset="0"/>
                <a:cs typeface="Times New Roman" panose="02020603050405020304" pitchFamily="18" charset="0"/>
              </a:rPr>
              <a:t>::pow( r, n + 1 ))/(1.0 - r);</a:t>
            </a:r>
          </a:p>
          <a:p>
            <a:pPr marL="800100" lvl="2" indent="0">
              <a:buNone/>
            </a:pPr>
            <a:r>
              <a:rPr lang="en-US" sz="1500" dirty="0" smtClean="0">
                <a:latin typeface="Consolas" panose="020B0609020204030204" pitchFamily="49" charset="0"/>
                <a:cs typeface="Times New Roman" panose="02020603050405020304" pitchFamily="18" charset="0"/>
              </a:rPr>
              <a:t>    }</a:t>
            </a:r>
          </a:p>
          <a:p>
            <a:pPr marL="800100" lvl="2" indent="0">
              <a:buNone/>
            </a:pPr>
            <a:r>
              <a:rPr lang="en-US" sz="1500" dirty="0" smtClean="0">
                <a:latin typeface="Consolas" panose="020B0609020204030204" pitchFamily="49"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13135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averages</a:t>
            </a:r>
            <a:endParaRPr lang="en-CA" dirty="0"/>
          </a:p>
        </p:txBody>
      </p:sp>
      <p:sp>
        <p:nvSpPr>
          <p:cNvPr id="3" name="Content Placeholder 2"/>
          <p:cNvSpPr>
            <a:spLocks noGrp="1"/>
          </p:cNvSpPr>
          <p:nvPr>
            <p:ph idx="1"/>
          </p:nvPr>
        </p:nvSpPr>
        <p:spPr/>
        <p:txBody>
          <a:bodyPr/>
          <a:lstStyle/>
          <a:p>
            <a:r>
              <a:rPr lang="en-US" dirty="0" smtClean="0"/>
              <a:t>Write a function that</a:t>
            </a:r>
          </a:p>
          <a:p>
            <a:pPr lvl="1"/>
            <a:r>
              <a:rPr lang="en-US" dirty="0" smtClean="0"/>
              <a:t>Repeatedly:</a:t>
            </a:r>
          </a:p>
          <a:p>
            <a:pPr lvl="2"/>
            <a:r>
              <a:rPr lang="en-US" dirty="0" smtClean="0"/>
              <a:t>Asks the user for a real number</a:t>
            </a:r>
          </a:p>
          <a:p>
            <a:pPr lvl="2"/>
            <a:r>
              <a:rPr lang="en-US" dirty="0" smtClean="0"/>
              <a:t>Prints out the average of all the numbers entered so far</a:t>
            </a:r>
          </a:p>
          <a:p>
            <a:pPr lvl="2"/>
            <a:r>
              <a:rPr lang="en-US" dirty="0" smtClean="0"/>
              <a:t>If the most recent number was zero,</a:t>
            </a:r>
          </a:p>
          <a:p>
            <a:pPr marL="914400" lvl="2" indent="0">
              <a:buNone/>
            </a:pPr>
            <a:r>
              <a:rPr lang="en-US" dirty="0"/>
              <a:t>	</a:t>
            </a:r>
            <a:r>
              <a:rPr lang="en-US" dirty="0" smtClean="0"/>
              <a:t>return the average of all the numbers</a:t>
            </a:r>
          </a:p>
          <a:p>
            <a:pPr lvl="2"/>
            <a:endParaRPr lang="en-US" dirty="0"/>
          </a:p>
          <a:p>
            <a:r>
              <a:rPr lang="en-US" dirty="0" smtClean="0"/>
              <a:t>Your main function should simply call this function:</a:t>
            </a:r>
          </a:p>
          <a:p>
            <a:pPr marL="800100" lvl="2" indent="0">
              <a:buNone/>
            </a:pPr>
            <a:r>
              <a:rPr lang="en-US" dirty="0" err="1" smtClean="0">
                <a:latin typeface="Consolas" panose="020B0609020204030204" pitchFamily="49" charset="0"/>
              </a:rPr>
              <a:t>int</a:t>
            </a:r>
            <a:r>
              <a:rPr lang="en-US" dirty="0" smtClean="0">
                <a:latin typeface="Consolas" panose="020B0609020204030204" pitchFamily="49" charset="0"/>
              </a:rPr>
              <a:t> main() {</a:t>
            </a:r>
          </a:p>
          <a:p>
            <a:pPr marL="800100" lvl="2" indent="0">
              <a:buNone/>
            </a:pP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cout</a:t>
            </a:r>
            <a:r>
              <a:rPr lang="en-US" dirty="0" smtClean="0">
                <a:latin typeface="Consolas" panose="020B0609020204030204" pitchFamily="49" charset="0"/>
              </a:rPr>
              <a:t> &lt;&lt; </a:t>
            </a:r>
            <a:r>
              <a:rPr lang="en-US" dirty="0" err="1" smtClean="0">
                <a:latin typeface="Consolas" panose="020B0609020204030204" pitchFamily="49" charset="0"/>
              </a:rPr>
              <a:t>running_average</a:t>
            </a:r>
            <a:r>
              <a:rPr lang="en-US" dirty="0" smtClean="0">
                <a:latin typeface="Consolas" panose="020B0609020204030204" pitchFamily="49" charset="0"/>
              </a:rPr>
              <a:t>() &lt;&lt;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endl</a:t>
            </a:r>
            <a:r>
              <a:rPr lang="en-US" dirty="0" smtClean="0">
                <a:latin typeface="Consolas" panose="020B0609020204030204" pitchFamily="49" charset="0"/>
              </a:rPr>
              <a:t>;</a:t>
            </a:r>
          </a:p>
          <a:p>
            <a:pPr marL="800100" lvl="2" indent="0">
              <a:buNone/>
            </a:pPr>
            <a:endParaRPr lang="en-US" dirty="0">
              <a:latin typeface="Consolas" panose="020B0609020204030204" pitchFamily="49" charset="0"/>
            </a:endParaRPr>
          </a:p>
          <a:p>
            <a:pPr marL="800100" lvl="2" indent="0">
              <a:buNone/>
            </a:pPr>
            <a:r>
              <a:rPr lang="en-US" dirty="0" smtClean="0">
                <a:latin typeface="Consolas" panose="020B0609020204030204" pitchFamily="49" charset="0"/>
              </a:rPr>
              <a:t>    return 0;</a:t>
            </a:r>
          </a:p>
          <a:p>
            <a:pPr marL="800100" lvl="2" indent="0">
              <a:buNone/>
            </a:pPr>
            <a:r>
              <a:rPr lang="en-US" dirty="0" smtClean="0">
                <a:latin typeface="Consolas" panose="020B0609020204030204" pitchFamily="49" charset="0"/>
              </a:rPr>
              <a:t>}</a:t>
            </a:r>
          </a:p>
          <a:p>
            <a:pPr marL="400050" lvl="1" indent="0">
              <a:buNone/>
            </a:pPr>
            <a:endParaRPr lang="en-US" dirty="0" smtClean="0">
              <a:latin typeface="Consolas" panose="020B0609020204030204" pitchFamily="49" charset="0"/>
            </a:endParaRPr>
          </a:p>
        </p:txBody>
      </p:sp>
    </p:spTree>
    <p:custDataLst>
      <p:tags r:id="rId1"/>
    </p:custDataLst>
    <p:extLst>
      <p:ext uri="{BB962C8B-B14F-4D97-AF65-F5344CB8AC3E}">
        <p14:creationId xmlns:p14="http://schemas.microsoft.com/office/powerpoint/2010/main" val="147802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format</a:t>
            </a:r>
            <a:endParaRPr lang="en-CA" dirty="0"/>
          </a:p>
        </p:txBody>
      </p:sp>
      <p:sp>
        <p:nvSpPr>
          <p:cNvPr id="3" name="Content Placeholder 2"/>
          <p:cNvSpPr>
            <a:spLocks noGrp="1"/>
          </p:cNvSpPr>
          <p:nvPr>
            <p:ph idx="1"/>
          </p:nvPr>
        </p:nvSpPr>
        <p:spPr/>
        <p:txBody>
          <a:bodyPr/>
          <a:lstStyle/>
          <a:p>
            <a:r>
              <a:rPr lang="en-US" dirty="0" smtClean="0"/>
              <a:t>In this tutorial, you will author a number of functions</a:t>
            </a:r>
          </a:p>
          <a:p>
            <a:pPr lvl="1" algn="l"/>
            <a:r>
              <a:rPr lang="en-US" dirty="0" smtClean="0"/>
              <a:t>You will always be required to author a program to test your function or functions</a:t>
            </a:r>
          </a:p>
          <a:p>
            <a:pPr lvl="1"/>
            <a:r>
              <a:rPr lang="en-US" dirty="0" smtClean="0"/>
              <a:t>The format will be:</a:t>
            </a:r>
          </a:p>
          <a:p>
            <a:pPr marL="1314450" lvl="3" indent="0">
              <a:buNone/>
            </a:pPr>
            <a:r>
              <a:rPr lang="en-US" sz="1500" dirty="0" smtClean="0">
                <a:latin typeface="Consolas" panose="020B0609020204030204" pitchFamily="49" charset="0"/>
              </a:rPr>
              <a:t>#include &lt;</a:t>
            </a:r>
            <a:r>
              <a:rPr lang="en-US" sz="1500" dirty="0" err="1" smtClean="0">
                <a:latin typeface="Consolas" panose="020B0609020204030204" pitchFamily="49" charset="0"/>
              </a:rPr>
              <a:t>iostream</a:t>
            </a:r>
            <a:r>
              <a:rPr lang="en-US" sz="1500" dirty="0" smtClean="0">
                <a:latin typeface="Consolas" panose="020B0609020204030204" pitchFamily="49" charset="0"/>
              </a:rPr>
              <a:t>&gt;</a:t>
            </a:r>
          </a:p>
          <a:p>
            <a:pPr marL="1314450" lvl="3" indent="0">
              <a:buNone/>
            </a:pPr>
            <a:r>
              <a:rPr lang="en-US" sz="1500" dirty="0" smtClean="0">
                <a:latin typeface="Consolas" panose="020B0609020204030204" pitchFamily="49" charset="0"/>
              </a:rPr>
              <a:t>// ...other include directives</a:t>
            </a:r>
            <a:endParaRPr lang="en-CA" sz="1500" dirty="0" smtClean="0">
              <a:latin typeface="Consolas" panose="020B0609020204030204" pitchFamily="49" charset="0"/>
            </a:endParaRPr>
          </a:p>
          <a:p>
            <a:pPr marL="1314450" lvl="3" indent="0">
              <a:buNone/>
            </a:pPr>
            <a:endParaRPr lang="en-US" sz="1500" dirty="0" smtClean="0">
              <a:latin typeface="Consolas" panose="020B0609020204030204" pitchFamily="49" charset="0"/>
            </a:endParaRPr>
          </a:p>
          <a:p>
            <a:pPr marL="1314450" lvl="3" indent="0">
              <a:buNone/>
            </a:pPr>
            <a:r>
              <a:rPr lang="en-US" sz="1500" dirty="0" smtClean="0">
                <a:latin typeface="Consolas" panose="020B0609020204030204" pitchFamily="49" charset="0"/>
              </a:rPr>
              <a:t>// Function declarations</a:t>
            </a:r>
          </a:p>
          <a:p>
            <a:pPr marL="1314450" lvl="3"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main();</a:t>
            </a:r>
          </a:p>
          <a:p>
            <a:pPr marL="1314450" lvl="3" indent="0">
              <a:buNone/>
            </a:pPr>
            <a:r>
              <a:rPr lang="en-US" sz="1500" dirty="0" smtClean="0">
                <a:latin typeface="Consolas" panose="020B0609020204030204" pitchFamily="49" charset="0"/>
              </a:rPr>
              <a:t>// ...other function declarations</a:t>
            </a:r>
          </a:p>
          <a:p>
            <a:pPr marL="1314450" lvl="3" indent="0">
              <a:buNone/>
            </a:pPr>
            <a:endParaRPr lang="en-US" sz="1500" dirty="0">
              <a:latin typeface="Consolas" panose="020B0609020204030204" pitchFamily="49" charset="0"/>
            </a:endParaRPr>
          </a:p>
          <a:p>
            <a:pPr marL="1314450" lvl="3" indent="0">
              <a:buNone/>
            </a:pPr>
            <a:r>
              <a:rPr lang="en-US" sz="1500" dirty="0" smtClean="0">
                <a:latin typeface="Consolas" panose="020B0609020204030204" pitchFamily="49" charset="0"/>
              </a:rPr>
              <a:t>// Function definitions</a:t>
            </a:r>
          </a:p>
          <a:p>
            <a:pPr marL="1314450" lvl="3" indent="0">
              <a:buNone/>
            </a:pPr>
            <a:r>
              <a:rPr lang="en-US" sz="1500" dirty="0" err="1" smtClean="0">
                <a:latin typeface="Consolas" panose="020B0609020204030204" pitchFamily="49" charset="0"/>
              </a:rPr>
              <a:t>int</a:t>
            </a:r>
            <a:r>
              <a:rPr lang="en-US" sz="1500" dirty="0" smtClean="0">
                <a:latin typeface="Consolas" panose="020B0609020204030204" pitchFamily="49" charset="0"/>
              </a:rPr>
              <a:t> main() {</a:t>
            </a:r>
          </a:p>
          <a:p>
            <a:pPr marL="1314450" lvl="3" indent="0">
              <a:buNone/>
            </a:pPr>
            <a:r>
              <a:rPr lang="en-US" sz="1500" dirty="0">
                <a:latin typeface="Consolas" panose="020B0609020204030204" pitchFamily="49" charset="0"/>
              </a:rPr>
              <a:t> </a:t>
            </a:r>
            <a:r>
              <a:rPr lang="en-US" sz="1500" dirty="0" smtClean="0">
                <a:latin typeface="Consolas" panose="020B0609020204030204" pitchFamily="49" charset="0"/>
              </a:rPr>
              <a:t>   // A program to test your function...</a:t>
            </a:r>
          </a:p>
          <a:p>
            <a:pPr marL="1314450" lvl="3" indent="0">
              <a:buNone/>
            </a:pPr>
            <a:r>
              <a:rPr lang="en-US" sz="1500" dirty="0">
                <a:latin typeface="Consolas" panose="020B0609020204030204" pitchFamily="49" charset="0"/>
              </a:rPr>
              <a:t> </a:t>
            </a:r>
            <a:r>
              <a:rPr lang="en-US" sz="1500" dirty="0" smtClean="0">
                <a:latin typeface="Consolas" panose="020B0609020204030204" pitchFamily="49" charset="0"/>
              </a:rPr>
              <a:t>   return 0;</a:t>
            </a:r>
          </a:p>
          <a:p>
            <a:pPr marL="1314450" lvl="3" indent="0">
              <a:buNone/>
            </a:pPr>
            <a:r>
              <a:rPr lang="en-US" sz="1500" dirty="0" smtClean="0">
                <a:latin typeface="Consolas" panose="020B0609020204030204" pitchFamily="49" charset="0"/>
              </a:rPr>
              <a:t>}</a:t>
            </a:r>
          </a:p>
          <a:p>
            <a:pPr marL="1314450" lvl="3" indent="0">
              <a:buNone/>
            </a:pPr>
            <a:endParaRPr lang="en-US" sz="1500" dirty="0">
              <a:latin typeface="Consolas" panose="020B0609020204030204" pitchFamily="49" charset="0"/>
            </a:endParaRPr>
          </a:p>
          <a:p>
            <a:pPr marL="1314450" lvl="3" indent="0">
              <a:buNone/>
            </a:pPr>
            <a:r>
              <a:rPr lang="en-US" sz="1500" dirty="0" smtClean="0">
                <a:latin typeface="Consolas" panose="020B0609020204030204" pitchFamily="49" charset="0"/>
              </a:rPr>
              <a:t>// ...other function definitions</a:t>
            </a:r>
          </a:p>
        </p:txBody>
      </p:sp>
      <p:sp>
        <p:nvSpPr>
          <p:cNvPr id="6" name="Rounded Rectangle 5"/>
          <p:cNvSpPr/>
          <p:nvPr/>
        </p:nvSpPr>
        <p:spPr>
          <a:xfrm>
            <a:off x="1763688" y="3717032"/>
            <a:ext cx="3744416"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763688" y="4869160"/>
            <a:ext cx="4464496" cy="19442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894728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a:t>
            </a:r>
            <a:endParaRPr lang="en-CA" dirty="0"/>
          </a:p>
        </p:txBody>
      </p:sp>
      <p:sp>
        <p:nvSpPr>
          <p:cNvPr id="3" name="Content Placeholder 2"/>
          <p:cNvSpPr>
            <a:spLocks noGrp="1"/>
          </p:cNvSpPr>
          <p:nvPr>
            <p:ph idx="1"/>
          </p:nvPr>
        </p:nvSpPr>
        <p:spPr/>
        <p:txBody>
          <a:bodyPr/>
          <a:lstStyle/>
          <a:p>
            <a:r>
              <a:rPr lang="en-US" dirty="0" smtClean="0"/>
              <a:t>As the user enters more and more numbers, the values returned are:</a:t>
            </a:r>
          </a:p>
          <a:p>
            <a:endParaRPr lang="en-US" dirty="0" smtClean="0"/>
          </a:p>
          <a:p>
            <a:endParaRPr lang="en-US" dirty="0"/>
          </a:p>
          <a:p>
            <a:endParaRPr lang="en-US" dirty="0" smtClean="0"/>
          </a:p>
          <a:p>
            <a:r>
              <a:rPr lang="en-US" dirty="0" smtClean="0"/>
              <a:t>Note that we only have to keep a sum that equals all values currently entered so far:</a:t>
            </a:r>
          </a:p>
          <a:p>
            <a:pPr lvl="1"/>
            <a:r>
              <a:rPr lang="en-US" dirty="0" smtClean="0"/>
              <a:t>If we have the sum                       , when the user enters      ,</a:t>
            </a:r>
          </a:p>
          <a:p>
            <a:pPr marL="457200" lvl="1" indent="0">
              <a:buNone/>
            </a:pPr>
            <a:r>
              <a:rPr lang="en-US" dirty="0" smtClean="0"/>
              <a:t>	we only have to add this to the running sum  </a:t>
            </a:r>
          </a:p>
        </p:txBody>
      </p:sp>
      <p:graphicFrame>
        <p:nvGraphicFramePr>
          <p:cNvPr id="4" name="Object 3"/>
          <p:cNvGraphicFramePr>
            <a:graphicFrameLocks noChangeAspect="1"/>
          </p:cNvGraphicFramePr>
          <p:nvPr>
            <p:extLst>
              <p:ext uri="{D42A27DB-BD31-4B8C-83A1-F6EECF244321}">
                <p14:modId xmlns:p14="http://schemas.microsoft.com/office/powerpoint/2010/main" val="3183203035"/>
              </p:ext>
            </p:extLst>
          </p:nvPr>
        </p:nvGraphicFramePr>
        <p:xfrm>
          <a:off x="2123728" y="2132856"/>
          <a:ext cx="5241925" cy="715963"/>
        </p:xfrm>
        <a:graphic>
          <a:graphicData uri="http://schemas.openxmlformats.org/presentationml/2006/ole">
            <mc:AlternateContent xmlns:mc="http://schemas.openxmlformats.org/markup-compatibility/2006">
              <mc:Choice xmlns:v="urn:schemas-microsoft-com:vml" Requires="v">
                <p:oleObj spid="_x0000_s15389" name="Equation" r:id="rId4" imgW="2692080" imgH="368280" progId="Equation.DSMT4">
                  <p:embed/>
                </p:oleObj>
              </mc:Choice>
              <mc:Fallback>
                <p:oleObj name="Equation" r:id="rId4" imgW="2692080" imgH="368280" progId="Equation.DSMT4">
                  <p:embed/>
                  <p:pic>
                    <p:nvPicPr>
                      <p:cNvPr id="0" name="Object 3"/>
                      <p:cNvPicPr>
                        <a:picLocks noChangeAspect="1" noChangeArrowheads="1"/>
                      </p:cNvPicPr>
                      <p:nvPr/>
                    </p:nvPicPr>
                    <p:blipFill>
                      <a:blip r:embed="rId5"/>
                      <a:srcRect/>
                      <a:stretch>
                        <a:fillRect/>
                      </a:stretch>
                    </p:blipFill>
                    <p:spPr bwMode="auto">
                      <a:xfrm>
                        <a:off x="2123728" y="2132856"/>
                        <a:ext cx="52419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7173618"/>
              </p:ext>
            </p:extLst>
          </p:nvPr>
        </p:nvGraphicFramePr>
        <p:xfrm>
          <a:off x="3365442" y="3749690"/>
          <a:ext cx="1284287" cy="395287"/>
        </p:xfrm>
        <a:graphic>
          <a:graphicData uri="http://schemas.openxmlformats.org/presentationml/2006/ole">
            <mc:AlternateContent xmlns:mc="http://schemas.openxmlformats.org/markup-compatibility/2006">
              <mc:Choice xmlns:v="urn:schemas-microsoft-com:vml" Requires="v">
                <p:oleObj spid="_x0000_s15390" name="Equation" r:id="rId6" imgW="660240" imgH="203040" progId="Equation.DSMT4">
                  <p:embed/>
                </p:oleObj>
              </mc:Choice>
              <mc:Fallback>
                <p:oleObj name="Equation" r:id="rId6" imgW="660240" imgH="203040" progId="Equation.DSMT4">
                  <p:embed/>
                  <p:pic>
                    <p:nvPicPr>
                      <p:cNvPr id="0" name=""/>
                      <p:cNvPicPr>
                        <a:picLocks noChangeAspect="1" noChangeArrowheads="1"/>
                      </p:cNvPicPr>
                      <p:nvPr/>
                    </p:nvPicPr>
                    <p:blipFill>
                      <a:blip r:embed="rId7"/>
                      <a:srcRect/>
                      <a:stretch>
                        <a:fillRect/>
                      </a:stretch>
                    </p:blipFill>
                    <p:spPr bwMode="auto">
                      <a:xfrm>
                        <a:off x="3365442" y="3749690"/>
                        <a:ext cx="12842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88776758"/>
              </p:ext>
            </p:extLst>
          </p:nvPr>
        </p:nvGraphicFramePr>
        <p:xfrm>
          <a:off x="6998500" y="3727918"/>
          <a:ext cx="322262" cy="395288"/>
        </p:xfrm>
        <a:graphic>
          <a:graphicData uri="http://schemas.openxmlformats.org/presentationml/2006/ole">
            <mc:AlternateContent xmlns:mc="http://schemas.openxmlformats.org/markup-compatibility/2006">
              <mc:Choice xmlns:v="urn:schemas-microsoft-com:vml" Requires="v">
                <p:oleObj spid="_x0000_s15391" name="Equation" r:id="rId8" imgW="164880" imgH="203040" progId="Equation.DSMT4">
                  <p:embed/>
                </p:oleObj>
              </mc:Choice>
              <mc:Fallback>
                <p:oleObj name="Equation" r:id="rId8" imgW="164880" imgH="203040" progId="Equation.DSMT4">
                  <p:embed/>
                  <p:pic>
                    <p:nvPicPr>
                      <p:cNvPr id="0" name=""/>
                      <p:cNvPicPr>
                        <a:picLocks noChangeAspect="1" noChangeArrowheads="1"/>
                      </p:cNvPicPr>
                      <p:nvPr/>
                    </p:nvPicPr>
                    <p:blipFill>
                      <a:blip r:embed="rId9"/>
                      <a:srcRect/>
                      <a:stretch>
                        <a:fillRect/>
                      </a:stretch>
                    </p:blipFill>
                    <p:spPr bwMode="auto">
                      <a:xfrm>
                        <a:off x="6998500" y="3727918"/>
                        <a:ext cx="3222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700808080"/>
              </p:ext>
            </p:extLst>
          </p:nvPr>
        </p:nvGraphicFramePr>
        <p:xfrm>
          <a:off x="6191332" y="4092152"/>
          <a:ext cx="1779588" cy="395287"/>
        </p:xfrm>
        <a:graphic>
          <a:graphicData uri="http://schemas.openxmlformats.org/presentationml/2006/ole">
            <mc:AlternateContent xmlns:mc="http://schemas.openxmlformats.org/markup-compatibility/2006">
              <mc:Choice xmlns:v="urn:schemas-microsoft-com:vml" Requires="v">
                <p:oleObj spid="_x0000_s15392" name="Equation" r:id="rId10" imgW="914400" imgH="203040" progId="Equation.DSMT4">
                  <p:embed/>
                </p:oleObj>
              </mc:Choice>
              <mc:Fallback>
                <p:oleObj name="Equation" r:id="rId10" imgW="914400" imgH="203040" progId="Equation.DSMT4">
                  <p:embed/>
                  <p:pic>
                    <p:nvPicPr>
                      <p:cNvPr id="0" name=""/>
                      <p:cNvPicPr>
                        <a:picLocks noChangeAspect="1" noChangeArrowheads="1"/>
                      </p:cNvPicPr>
                      <p:nvPr/>
                    </p:nvPicPr>
                    <p:blipFill>
                      <a:blip r:embed="rId11"/>
                      <a:srcRect/>
                      <a:stretch>
                        <a:fillRect/>
                      </a:stretch>
                    </p:blipFill>
                    <p:spPr bwMode="auto">
                      <a:xfrm>
                        <a:off x="6191332" y="4092152"/>
                        <a:ext cx="17795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85527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averages</a:t>
            </a:r>
            <a:endParaRPr lang="en-CA" dirty="0"/>
          </a:p>
        </p:txBody>
      </p:sp>
      <p:sp>
        <p:nvSpPr>
          <p:cNvPr id="3" name="Content Placeholder 2"/>
          <p:cNvSpPr>
            <a:spLocks noGrp="1"/>
          </p:cNvSpPr>
          <p:nvPr>
            <p:ph idx="1"/>
          </p:nvPr>
        </p:nvSpPr>
        <p:spPr/>
        <p:txBody>
          <a:bodyPr>
            <a:noAutofit/>
          </a:bodyPr>
          <a:lstStyle/>
          <a:p>
            <a:pPr marL="0" indent="0">
              <a:buNone/>
            </a:pPr>
            <a:r>
              <a:rPr lang="en-US" sz="1600" dirty="0" smtClean="0">
                <a:latin typeface="Consolas" panose="020B0609020204030204" pitchFamily="49" charset="0"/>
                <a:cs typeface="Times New Roman" panose="02020603050405020304" pitchFamily="18" charset="0"/>
              </a:rPr>
              <a:t>double </a:t>
            </a:r>
            <a:r>
              <a:rPr lang="en-US" sz="1600" dirty="0" err="1" smtClean="0">
                <a:latin typeface="Consolas" panose="020B0609020204030204" pitchFamily="49" charset="0"/>
                <a:cs typeface="Times New Roman" panose="02020603050405020304" pitchFamily="18" charset="0"/>
              </a:rPr>
              <a:t>running_average</a:t>
            </a:r>
            <a:r>
              <a:rPr lang="en-US" sz="1600" dirty="0" smtClean="0">
                <a:latin typeface="Consolas" panose="020B0609020204030204" pitchFamily="49" charset="0"/>
                <a:cs typeface="Times New Roman" panose="02020603050405020304" pitchFamily="18" charset="0"/>
              </a:rPr>
              <a:t>() {</a:t>
            </a: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double </a:t>
            </a:r>
            <a:r>
              <a:rPr lang="en-US" sz="1600" dirty="0" err="1" smtClean="0">
                <a:latin typeface="Consolas" panose="020B0609020204030204" pitchFamily="49" charset="0"/>
                <a:cs typeface="Times New Roman" panose="02020603050405020304" pitchFamily="18" charset="0"/>
              </a:rPr>
              <a:t>running_sum</a:t>
            </a:r>
            <a:r>
              <a:rPr lang="en-US" sz="1600" dirty="0" smtClean="0">
                <a:latin typeface="Consolas" panose="020B0609020204030204" pitchFamily="49" charset="0"/>
                <a:cs typeface="Times New Roman" panose="02020603050405020304" pitchFamily="18" charset="0"/>
              </a:rPr>
              <a:t>{0.0};</a:t>
            </a:r>
          </a:p>
          <a:p>
            <a:pPr marL="0" indent="0">
              <a:buNone/>
            </a:pPr>
            <a:endParaRPr lang="en-US" sz="1600" dirty="0" smtClean="0">
              <a:latin typeface="Consolas" panose="020B0609020204030204" pitchFamily="49" charset="0"/>
              <a:cs typeface="Times New Roman" panose="02020603050405020304" pitchFamily="18" charset="0"/>
            </a:endParaRP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for (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count{1}; true; ++count ) {</a:t>
            </a:r>
          </a:p>
          <a:p>
            <a:pPr marL="0" indent="0">
              <a:buNone/>
            </a:pPr>
            <a:r>
              <a:rPr lang="en-US" sz="1600" dirty="0" smtClean="0">
                <a:latin typeface="Consolas" panose="020B0609020204030204" pitchFamily="49" charset="0"/>
                <a:cs typeface="Times New Roman" panose="02020603050405020304" pitchFamily="18" charset="0"/>
              </a:rPr>
              <a:t>        double value{};</a:t>
            </a:r>
          </a:p>
          <a:p>
            <a:pPr marL="0" indent="0">
              <a:buNone/>
            </a:pP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a:t>
            </a:r>
            <a:r>
              <a:rPr lang="en-US" sz="1600" dirty="0" err="1" smtClean="0">
                <a:latin typeface="Consolas" panose="020B0609020204030204" pitchFamily="49" charset="0"/>
                <a:cs typeface="Times New Roman" panose="02020603050405020304" pitchFamily="18" charset="0"/>
              </a:rPr>
              <a:t>cout</a:t>
            </a:r>
            <a:r>
              <a:rPr lang="en-US" sz="1600" dirty="0" smtClean="0">
                <a:latin typeface="Consolas" panose="020B0609020204030204" pitchFamily="49" charset="0"/>
                <a:cs typeface="Times New Roman" panose="02020603050405020304" pitchFamily="18" charset="0"/>
              </a:rPr>
              <a:t> &lt;&lt; "Enter a number: ";</a:t>
            </a: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a:t>
            </a:r>
            <a:r>
              <a:rPr lang="en-US" sz="1600" dirty="0" err="1" smtClean="0">
                <a:latin typeface="Consolas" panose="020B0609020204030204" pitchFamily="49" charset="0"/>
                <a:cs typeface="Times New Roman" panose="02020603050405020304" pitchFamily="18" charset="0"/>
              </a:rPr>
              <a:t>cin</a:t>
            </a:r>
            <a:r>
              <a:rPr lang="en-US" sz="1600" dirty="0" smtClean="0">
                <a:latin typeface="Consolas" panose="020B0609020204030204" pitchFamily="49" charset="0"/>
                <a:cs typeface="Times New Roman" panose="02020603050405020304" pitchFamily="18" charset="0"/>
              </a:rPr>
              <a:t> &gt;&gt; value;</a:t>
            </a:r>
          </a:p>
          <a:p>
            <a:pPr marL="0" indent="0">
              <a:buNone/>
            </a:pPr>
            <a:endParaRPr lang="en-US" sz="1600" dirty="0" smtClean="0">
              <a:latin typeface="Consolas" panose="020B0609020204030204" pitchFamily="49" charset="0"/>
              <a:cs typeface="Times New Roman" panose="02020603050405020304" pitchFamily="18" charset="0"/>
            </a:endParaRP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running_sum</a:t>
            </a:r>
            <a:r>
              <a:rPr lang="en-US" sz="1600" dirty="0" smtClean="0">
                <a:latin typeface="Consolas" panose="020B0609020204030204" pitchFamily="49" charset="0"/>
                <a:cs typeface="Times New Roman" panose="02020603050405020304" pitchFamily="18" charset="0"/>
              </a:rPr>
              <a:t> += value;</a:t>
            </a:r>
          </a:p>
          <a:p>
            <a:pPr marL="0" indent="0">
              <a:buNone/>
            </a:pPr>
            <a:endParaRPr lang="en-US" sz="1600" dirty="0">
              <a:latin typeface="Consolas" panose="020B0609020204030204" pitchFamily="49" charset="0"/>
              <a:cs typeface="Times New Roman" panose="02020603050405020304" pitchFamily="18" charset="0"/>
            </a:endParaRPr>
          </a:p>
          <a:p>
            <a:pPr marL="0" indent="0">
              <a:buNone/>
            </a:pP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a:t>
            </a:r>
            <a:r>
              <a:rPr lang="en-US" sz="1600" dirty="0" err="1" smtClean="0">
                <a:latin typeface="Consolas" panose="020B0609020204030204" pitchFamily="49" charset="0"/>
                <a:cs typeface="Times New Roman" panose="02020603050405020304" pitchFamily="18" charset="0"/>
              </a:rPr>
              <a:t>cout</a:t>
            </a:r>
            <a:r>
              <a:rPr lang="en-US" sz="1600" dirty="0" smtClean="0">
                <a:latin typeface="Consolas" panose="020B0609020204030204" pitchFamily="49" charset="0"/>
                <a:cs typeface="Times New Roman" panose="02020603050405020304" pitchFamily="18" charset="0"/>
              </a:rPr>
              <a:t> &lt;&lt; (</a:t>
            </a:r>
            <a:r>
              <a:rPr lang="en-US" sz="1600" dirty="0" err="1" smtClean="0">
                <a:latin typeface="Consolas" panose="020B0609020204030204" pitchFamily="49" charset="0"/>
                <a:cs typeface="Times New Roman" panose="02020603050405020304" pitchFamily="18" charset="0"/>
              </a:rPr>
              <a:t>running_sum</a:t>
            </a:r>
            <a:r>
              <a:rPr lang="en-US" sz="1600" dirty="0" smtClean="0">
                <a:latin typeface="Consolas" panose="020B0609020204030204" pitchFamily="49" charset="0"/>
                <a:cs typeface="Times New Roman" panose="02020603050405020304" pitchFamily="18" charset="0"/>
              </a:rPr>
              <a:t>/count) &lt;&lt;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a:t>
            </a:r>
            <a:r>
              <a:rPr lang="en-US" sz="1600" dirty="0" err="1" smtClean="0">
                <a:latin typeface="Consolas" panose="020B0609020204030204" pitchFamily="49" charset="0"/>
                <a:cs typeface="Times New Roman" panose="02020603050405020304" pitchFamily="18" charset="0"/>
              </a:rPr>
              <a:t>endl</a:t>
            </a:r>
            <a:r>
              <a:rPr lang="en-US" sz="1600" dirty="0" smtClean="0">
                <a:latin typeface="Consolas" panose="020B0609020204030204" pitchFamily="49" charset="0"/>
                <a:cs typeface="Times New Roman" panose="02020603050405020304" pitchFamily="18" charset="0"/>
              </a:rPr>
              <a:t>;</a:t>
            </a:r>
          </a:p>
          <a:p>
            <a:pPr marL="0" indent="0">
              <a:buNone/>
            </a:pPr>
            <a:endParaRPr lang="en-US" sz="1600" dirty="0">
              <a:latin typeface="Consolas" panose="020B0609020204030204" pitchFamily="49" charset="0"/>
              <a:cs typeface="Times New Roman" panose="02020603050405020304" pitchFamily="18" charset="0"/>
            </a:endParaRPr>
          </a:p>
          <a:p>
            <a:pPr marL="0" indent="0">
              <a:buNone/>
            </a:pPr>
            <a:r>
              <a:rPr lang="en-US" sz="1600" dirty="0" smtClean="0">
                <a:latin typeface="Consolas" panose="020B0609020204030204" pitchFamily="49" charset="0"/>
                <a:cs typeface="Times New Roman" panose="02020603050405020304" pitchFamily="18" charset="0"/>
              </a:rPr>
              <a:t>        if ( value == 0.0 ) {</a:t>
            </a: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return </a:t>
            </a:r>
            <a:r>
              <a:rPr lang="en-US" sz="1600" dirty="0" err="1" smtClean="0">
                <a:latin typeface="Consolas" panose="020B0609020204030204" pitchFamily="49" charset="0"/>
                <a:cs typeface="Times New Roman" panose="02020603050405020304" pitchFamily="18" charset="0"/>
              </a:rPr>
              <a:t>running_sum</a:t>
            </a:r>
            <a:r>
              <a:rPr lang="en-US" sz="1600" dirty="0" smtClean="0">
                <a:latin typeface="Consolas" panose="020B0609020204030204" pitchFamily="49" charset="0"/>
                <a:cs typeface="Times New Roman" panose="02020603050405020304" pitchFamily="18" charset="0"/>
              </a:rPr>
              <a:t>/count;</a:t>
            </a: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p>
          <a:p>
            <a:pPr marL="0"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p>
          <a:p>
            <a:pPr marL="0" indent="0">
              <a:buNone/>
            </a:pPr>
            <a:r>
              <a:rPr lang="en-US" sz="1600" dirty="0" smtClean="0">
                <a:latin typeface="Consolas" panose="020B0609020204030204" pitchFamily="49" charset="0"/>
                <a:cs typeface="Times New Roman" panose="02020603050405020304" pitchFamily="18" charset="0"/>
              </a:rPr>
              <a:t>}</a:t>
            </a:r>
          </a:p>
        </p:txBody>
      </p:sp>
      <p:sp>
        <p:nvSpPr>
          <p:cNvPr id="5" name="TextBox 4"/>
          <p:cNvSpPr txBox="1"/>
          <p:nvPr/>
        </p:nvSpPr>
        <p:spPr>
          <a:xfrm>
            <a:off x="6192448" y="1303015"/>
            <a:ext cx="2844048" cy="5078313"/>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a:solidFill>
                  <a:srgbClr val="0070C0"/>
                </a:solidFill>
                <a:latin typeface="Consolas" panose="020B0609020204030204" pitchFamily="49" charset="0"/>
              </a:rPr>
              <a:t>    Enter a number: 5</a:t>
            </a:r>
          </a:p>
          <a:p>
            <a:r>
              <a:rPr lang="en-US" dirty="0" smtClean="0">
                <a:solidFill>
                  <a:srgbClr val="0070C0"/>
                </a:solidFill>
                <a:latin typeface="Consolas" panose="020B0609020204030204" pitchFamily="49" charset="0"/>
              </a:rPr>
              <a:t>    5</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Enter </a:t>
            </a:r>
            <a:r>
              <a:rPr lang="en-US" dirty="0">
                <a:solidFill>
                  <a:srgbClr val="0070C0"/>
                </a:solidFill>
                <a:latin typeface="Consolas" panose="020B0609020204030204" pitchFamily="49" charset="0"/>
              </a:rPr>
              <a:t>a number: 6</a:t>
            </a:r>
          </a:p>
          <a:p>
            <a:r>
              <a:rPr lang="en-US" dirty="0" smtClean="0">
                <a:solidFill>
                  <a:srgbClr val="0070C0"/>
                </a:solidFill>
                <a:latin typeface="Consolas" panose="020B0609020204030204" pitchFamily="49" charset="0"/>
              </a:rPr>
              <a:t>    5.5</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Enter </a:t>
            </a:r>
            <a:r>
              <a:rPr lang="en-US" dirty="0">
                <a:solidFill>
                  <a:srgbClr val="0070C0"/>
                </a:solidFill>
                <a:latin typeface="Consolas" panose="020B0609020204030204" pitchFamily="49" charset="0"/>
              </a:rPr>
              <a:t>a number: 7</a:t>
            </a:r>
          </a:p>
          <a:p>
            <a:r>
              <a:rPr lang="en-US" dirty="0" smtClean="0">
                <a:solidFill>
                  <a:srgbClr val="0070C0"/>
                </a:solidFill>
                <a:latin typeface="Consolas" panose="020B0609020204030204" pitchFamily="49" charset="0"/>
              </a:rPr>
              <a:t>    6</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Enter </a:t>
            </a:r>
            <a:r>
              <a:rPr lang="en-US" dirty="0">
                <a:solidFill>
                  <a:srgbClr val="0070C0"/>
                </a:solidFill>
                <a:latin typeface="Consolas" panose="020B0609020204030204" pitchFamily="49" charset="0"/>
              </a:rPr>
              <a:t>a number: 8</a:t>
            </a:r>
          </a:p>
          <a:p>
            <a:r>
              <a:rPr lang="en-US" dirty="0" smtClean="0">
                <a:solidFill>
                  <a:srgbClr val="0070C0"/>
                </a:solidFill>
                <a:latin typeface="Consolas" panose="020B0609020204030204" pitchFamily="49" charset="0"/>
              </a:rPr>
              <a:t>    6.5</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Enter </a:t>
            </a:r>
            <a:r>
              <a:rPr lang="en-US" dirty="0">
                <a:solidFill>
                  <a:srgbClr val="0070C0"/>
                </a:solidFill>
                <a:latin typeface="Consolas" panose="020B0609020204030204" pitchFamily="49" charset="0"/>
              </a:rPr>
              <a:t>a number: 9</a:t>
            </a:r>
          </a:p>
          <a:p>
            <a:r>
              <a:rPr lang="en-US" dirty="0" smtClean="0">
                <a:solidFill>
                  <a:srgbClr val="0070C0"/>
                </a:solidFill>
                <a:latin typeface="Consolas" panose="020B0609020204030204" pitchFamily="49" charset="0"/>
              </a:rPr>
              <a:t>    7</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Enter </a:t>
            </a:r>
            <a:r>
              <a:rPr lang="en-US" dirty="0">
                <a:solidFill>
                  <a:srgbClr val="0070C0"/>
                </a:solidFill>
                <a:latin typeface="Consolas" panose="020B0609020204030204" pitchFamily="49" charset="0"/>
              </a:rPr>
              <a:t>a number: 4</a:t>
            </a:r>
          </a:p>
          <a:p>
            <a:r>
              <a:rPr lang="en-US" dirty="0" smtClean="0">
                <a:solidFill>
                  <a:srgbClr val="0070C0"/>
                </a:solidFill>
                <a:latin typeface="Consolas" panose="020B0609020204030204" pitchFamily="49" charset="0"/>
              </a:rPr>
              <a:t>    6.5</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Enter </a:t>
            </a:r>
            <a:r>
              <a:rPr lang="en-US" dirty="0">
                <a:solidFill>
                  <a:srgbClr val="0070C0"/>
                </a:solidFill>
                <a:latin typeface="Consolas" panose="020B0609020204030204" pitchFamily="49" charset="0"/>
              </a:rPr>
              <a:t>a number: 3</a:t>
            </a:r>
          </a:p>
          <a:p>
            <a:r>
              <a:rPr lang="en-US" dirty="0" smtClean="0">
                <a:solidFill>
                  <a:srgbClr val="0070C0"/>
                </a:solidFill>
                <a:latin typeface="Consolas" panose="020B0609020204030204" pitchFamily="49" charset="0"/>
              </a:rPr>
              <a:t>    6</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Enter </a:t>
            </a:r>
            <a:r>
              <a:rPr lang="en-US" dirty="0">
                <a:solidFill>
                  <a:srgbClr val="0070C0"/>
                </a:solidFill>
                <a:latin typeface="Consolas" panose="020B0609020204030204" pitchFamily="49" charset="0"/>
              </a:rPr>
              <a:t>a number: 0</a:t>
            </a:r>
          </a:p>
          <a:p>
            <a:r>
              <a:rPr lang="en-US" dirty="0" smtClean="0">
                <a:solidFill>
                  <a:srgbClr val="0070C0"/>
                </a:solidFill>
                <a:latin typeface="Consolas" panose="020B0609020204030204" pitchFamily="49" charset="0"/>
              </a:rPr>
              <a:t>    5.25</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5.25</a:t>
            </a:r>
            <a:endParaRPr lang="en-US" dirty="0">
              <a:solidFill>
                <a:srgbClr val="0070C0"/>
              </a:solidFill>
              <a:latin typeface="Consolas" panose="020B0609020204030204" pitchFamily="49" charset="0"/>
            </a:endParaRPr>
          </a:p>
        </p:txBody>
      </p:sp>
      <p:sp>
        <p:nvSpPr>
          <p:cNvPr id="6" name="Rounded Rectangle 5"/>
          <p:cNvSpPr/>
          <p:nvPr/>
        </p:nvSpPr>
        <p:spPr>
          <a:xfrm>
            <a:off x="1580322" y="2497090"/>
            <a:ext cx="313569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1331640" y="2780928"/>
            <a:ext cx="3672408"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331640" y="4005064"/>
            <a:ext cx="244827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1331640" y="4570242"/>
            <a:ext cx="51845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1331640" y="5135420"/>
            <a:ext cx="3456384" cy="897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le 14"/>
          <p:cNvSpPr/>
          <p:nvPr/>
        </p:nvSpPr>
        <p:spPr>
          <a:xfrm>
            <a:off x="932250" y="1916832"/>
            <a:ext cx="277565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49805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averages</a:t>
            </a:r>
            <a:endParaRPr lang="en-CA" dirty="0"/>
          </a:p>
        </p:txBody>
      </p:sp>
      <p:sp>
        <p:nvSpPr>
          <p:cNvPr id="3" name="Content Placeholder 2"/>
          <p:cNvSpPr>
            <a:spLocks noGrp="1"/>
          </p:cNvSpPr>
          <p:nvPr>
            <p:ph idx="1"/>
          </p:nvPr>
        </p:nvSpPr>
        <p:spPr/>
        <p:txBody>
          <a:bodyPr/>
          <a:lstStyle/>
          <a:p>
            <a:r>
              <a:rPr lang="en-US" dirty="0" smtClean="0"/>
              <a:t>A more conventional solution:</a:t>
            </a:r>
          </a:p>
          <a:p>
            <a:pPr marL="800100" lvl="2" indent="0">
              <a:buNone/>
            </a:pPr>
            <a:r>
              <a:rPr lang="en-US" sz="1300" dirty="0" smtClean="0">
                <a:latin typeface="Consolas" panose="020B0609020204030204" pitchFamily="49" charset="0"/>
                <a:cs typeface="Times New Roman" panose="02020603050405020304" pitchFamily="18" charset="0"/>
              </a:rPr>
              <a:t>double </a:t>
            </a:r>
            <a:r>
              <a:rPr lang="en-US" sz="1300" dirty="0" err="1" smtClean="0">
                <a:latin typeface="Consolas" panose="020B0609020204030204" pitchFamily="49" charset="0"/>
                <a:cs typeface="Times New Roman" panose="02020603050405020304" pitchFamily="18" charset="0"/>
              </a:rPr>
              <a:t>running_average</a:t>
            </a:r>
            <a:r>
              <a:rPr lang="en-US" sz="1300" dirty="0" smtClean="0">
                <a:latin typeface="Consolas" panose="020B0609020204030204" pitchFamily="49" charset="0"/>
                <a:cs typeface="Times New Roman" panose="02020603050405020304" pitchFamily="18" charset="0"/>
              </a:rPr>
              <a:t>() {</a:t>
            </a: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double </a:t>
            </a:r>
            <a:r>
              <a:rPr lang="en-US" sz="1300" dirty="0" err="1" smtClean="0">
                <a:latin typeface="Consolas" panose="020B0609020204030204" pitchFamily="49" charset="0"/>
                <a:cs typeface="Times New Roman" panose="02020603050405020304" pitchFamily="18" charset="0"/>
              </a:rPr>
              <a:t>running_sum</a:t>
            </a:r>
            <a:r>
              <a:rPr lang="en-US" sz="1300" dirty="0" smtClean="0">
                <a:latin typeface="Consolas" panose="020B0609020204030204" pitchFamily="49" charset="0"/>
                <a:cs typeface="Times New Roman" panose="02020603050405020304" pitchFamily="18" charset="0"/>
              </a:rPr>
              <a:t>{0.0};</a:t>
            </a: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a:t>
            </a:r>
            <a:r>
              <a:rPr lang="en-US" sz="1300" dirty="0" err="1" smtClean="0">
                <a:latin typeface="Consolas" panose="020B0609020204030204" pitchFamily="49" charset="0"/>
                <a:cs typeface="Times New Roman" panose="02020603050405020304" pitchFamily="18" charset="0"/>
              </a:rPr>
              <a:t>int</a:t>
            </a:r>
            <a:r>
              <a:rPr lang="en-US" sz="1300" dirty="0" smtClean="0">
                <a:latin typeface="Consolas" panose="020B0609020204030204" pitchFamily="49" charset="0"/>
                <a:cs typeface="Times New Roman" panose="02020603050405020304" pitchFamily="18" charset="0"/>
              </a:rPr>
              <a:t> count{0};</a:t>
            </a:r>
          </a:p>
          <a:p>
            <a:pPr marL="800100" lvl="2" indent="0">
              <a:buNone/>
            </a:pPr>
            <a:endParaRPr lang="en-US" sz="1300" dirty="0" smtClean="0">
              <a:latin typeface="Consolas" panose="020B0609020204030204" pitchFamily="49" charset="0"/>
              <a:cs typeface="Times New Roman" panose="02020603050405020304" pitchFamily="18" charset="0"/>
            </a:endParaRP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while ( true ) {</a:t>
            </a:r>
          </a:p>
          <a:p>
            <a:pPr marL="800100" lvl="2" indent="0">
              <a:buNone/>
            </a:pPr>
            <a:r>
              <a:rPr lang="en-US" sz="1300" dirty="0" smtClean="0">
                <a:latin typeface="Consolas" panose="020B0609020204030204" pitchFamily="49" charset="0"/>
                <a:cs typeface="Times New Roman" panose="02020603050405020304" pitchFamily="18" charset="0"/>
              </a:rPr>
              <a:t>        double value{};</a:t>
            </a:r>
          </a:p>
          <a:p>
            <a:pPr marL="800100" lvl="2" indent="0">
              <a:buNone/>
            </a:pPr>
            <a:r>
              <a:rPr lang="en-US" sz="1300" dirty="0" smtClean="0">
                <a:latin typeface="Consolas" panose="020B0609020204030204" pitchFamily="49" charset="0"/>
                <a:cs typeface="Times New Roman" panose="02020603050405020304" pitchFamily="18" charset="0"/>
              </a:rPr>
              <a:t>        </a:t>
            </a:r>
            <a:r>
              <a:rPr lang="en-US" sz="1300" dirty="0" err="1" smtClean="0">
                <a:latin typeface="Consolas" panose="020B0609020204030204" pitchFamily="49" charset="0"/>
                <a:cs typeface="Times New Roman" panose="02020603050405020304" pitchFamily="18" charset="0"/>
              </a:rPr>
              <a:t>std</a:t>
            </a:r>
            <a:r>
              <a:rPr lang="en-US" sz="1300" dirty="0" smtClean="0">
                <a:latin typeface="Consolas" panose="020B0609020204030204" pitchFamily="49" charset="0"/>
                <a:cs typeface="Times New Roman" panose="02020603050405020304" pitchFamily="18" charset="0"/>
              </a:rPr>
              <a:t>::</a:t>
            </a:r>
            <a:r>
              <a:rPr lang="en-US" sz="1300" dirty="0" err="1" smtClean="0">
                <a:latin typeface="Consolas" panose="020B0609020204030204" pitchFamily="49" charset="0"/>
                <a:cs typeface="Times New Roman" panose="02020603050405020304" pitchFamily="18" charset="0"/>
              </a:rPr>
              <a:t>cout</a:t>
            </a:r>
            <a:r>
              <a:rPr lang="en-US" sz="1300" dirty="0" smtClean="0">
                <a:latin typeface="Consolas" panose="020B0609020204030204" pitchFamily="49" charset="0"/>
                <a:cs typeface="Times New Roman" panose="02020603050405020304" pitchFamily="18" charset="0"/>
              </a:rPr>
              <a:t> &lt;&lt; "Enter a number: ";</a:t>
            </a: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a:t>
            </a:r>
            <a:r>
              <a:rPr lang="en-US" sz="1300" dirty="0" err="1" smtClean="0">
                <a:latin typeface="Consolas" panose="020B0609020204030204" pitchFamily="49" charset="0"/>
                <a:cs typeface="Times New Roman" panose="02020603050405020304" pitchFamily="18" charset="0"/>
              </a:rPr>
              <a:t>std</a:t>
            </a:r>
            <a:r>
              <a:rPr lang="en-US" sz="1300" dirty="0" smtClean="0">
                <a:latin typeface="Consolas" panose="020B0609020204030204" pitchFamily="49" charset="0"/>
                <a:cs typeface="Times New Roman" panose="02020603050405020304" pitchFamily="18" charset="0"/>
              </a:rPr>
              <a:t>::</a:t>
            </a:r>
            <a:r>
              <a:rPr lang="en-US" sz="1300" dirty="0" err="1" smtClean="0">
                <a:latin typeface="Consolas" panose="020B0609020204030204" pitchFamily="49" charset="0"/>
                <a:cs typeface="Times New Roman" panose="02020603050405020304" pitchFamily="18" charset="0"/>
              </a:rPr>
              <a:t>cin</a:t>
            </a:r>
            <a:r>
              <a:rPr lang="en-US" sz="1300" dirty="0" smtClean="0">
                <a:latin typeface="Consolas" panose="020B0609020204030204" pitchFamily="49" charset="0"/>
                <a:cs typeface="Times New Roman" panose="02020603050405020304" pitchFamily="18" charset="0"/>
              </a:rPr>
              <a:t> &gt;&gt; value;</a:t>
            </a:r>
          </a:p>
          <a:p>
            <a:pPr marL="800100" lvl="2" indent="0">
              <a:buNone/>
            </a:pPr>
            <a:endParaRPr lang="en-US" sz="1300" dirty="0" smtClean="0">
              <a:latin typeface="Consolas" panose="020B0609020204030204" pitchFamily="49" charset="0"/>
              <a:cs typeface="Times New Roman" panose="02020603050405020304" pitchFamily="18" charset="0"/>
            </a:endParaRP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a:t>
            </a:r>
            <a:r>
              <a:rPr lang="en-US" sz="1300" dirty="0" err="1" smtClean="0">
                <a:latin typeface="Consolas" panose="020B0609020204030204" pitchFamily="49" charset="0"/>
                <a:cs typeface="Times New Roman" panose="02020603050405020304" pitchFamily="18" charset="0"/>
              </a:rPr>
              <a:t>running_sum</a:t>
            </a:r>
            <a:r>
              <a:rPr lang="en-US" sz="1300" dirty="0" smtClean="0">
                <a:latin typeface="Consolas" panose="020B0609020204030204" pitchFamily="49" charset="0"/>
                <a:cs typeface="Times New Roman" panose="02020603050405020304" pitchFamily="18" charset="0"/>
              </a:rPr>
              <a:t> += value;</a:t>
            </a:r>
          </a:p>
          <a:p>
            <a:pPr marL="800100" lvl="2" indent="0">
              <a:buNone/>
            </a:pPr>
            <a:r>
              <a:rPr lang="en-US" sz="1300" dirty="0" smtClean="0">
                <a:latin typeface="Consolas" panose="020B0609020204030204" pitchFamily="49" charset="0"/>
                <a:cs typeface="Times New Roman" panose="02020603050405020304" pitchFamily="18" charset="0"/>
              </a:rPr>
              <a:t>        ++</a:t>
            </a:r>
            <a:r>
              <a:rPr lang="en-US" sz="1300" dirty="0">
                <a:latin typeface="Consolas" panose="020B0609020204030204" pitchFamily="49" charset="0"/>
                <a:cs typeface="Times New Roman" panose="02020603050405020304" pitchFamily="18" charset="0"/>
              </a:rPr>
              <a:t>count</a:t>
            </a:r>
            <a:r>
              <a:rPr lang="en-US" sz="1300" dirty="0" smtClean="0">
                <a:latin typeface="Consolas" panose="020B0609020204030204" pitchFamily="49" charset="0"/>
                <a:cs typeface="Times New Roman" panose="02020603050405020304" pitchFamily="18" charset="0"/>
              </a:rPr>
              <a:t>;</a:t>
            </a:r>
          </a:p>
          <a:p>
            <a:pPr marL="800100" lvl="2" indent="0">
              <a:buNone/>
            </a:pPr>
            <a:endParaRPr lang="en-US" sz="1300" dirty="0">
              <a:latin typeface="Consolas" panose="020B0609020204030204" pitchFamily="49" charset="0"/>
              <a:cs typeface="Times New Roman" panose="02020603050405020304" pitchFamily="18" charset="0"/>
            </a:endParaRPr>
          </a:p>
          <a:p>
            <a:pPr marL="800100" lvl="2" indent="0">
              <a:buNone/>
            </a:pPr>
            <a:r>
              <a:rPr lang="en-US" sz="1300" dirty="0" smtClean="0">
                <a:latin typeface="Consolas" panose="020B0609020204030204" pitchFamily="49" charset="0"/>
                <a:cs typeface="Times New Roman" panose="02020603050405020304" pitchFamily="18" charset="0"/>
              </a:rPr>
              <a:t>        </a:t>
            </a:r>
            <a:r>
              <a:rPr lang="en-US" sz="1300" dirty="0" err="1" smtClean="0">
                <a:latin typeface="Consolas" panose="020B0609020204030204" pitchFamily="49" charset="0"/>
                <a:cs typeface="Times New Roman" panose="02020603050405020304" pitchFamily="18" charset="0"/>
              </a:rPr>
              <a:t>std</a:t>
            </a:r>
            <a:r>
              <a:rPr lang="en-US" sz="1300" dirty="0" smtClean="0">
                <a:latin typeface="Consolas" panose="020B0609020204030204" pitchFamily="49" charset="0"/>
                <a:cs typeface="Times New Roman" panose="02020603050405020304" pitchFamily="18" charset="0"/>
              </a:rPr>
              <a:t>::</a:t>
            </a:r>
            <a:r>
              <a:rPr lang="en-US" sz="1300" dirty="0" err="1" smtClean="0">
                <a:latin typeface="Consolas" panose="020B0609020204030204" pitchFamily="49" charset="0"/>
                <a:cs typeface="Times New Roman" panose="02020603050405020304" pitchFamily="18" charset="0"/>
              </a:rPr>
              <a:t>cout</a:t>
            </a:r>
            <a:r>
              <a:rPr lang="en-US" sz="1300" dirty="0" smtClean="0">
                <a:latin typeface="Consolas" panose="020B0609020204030204" pitchFamily="49" charset="0"/>
                <a:cs typeface="Times New Roman" panose="02020603050405020304" pitchFamily="18" charset="0"/>
              </a:rPr>
              <a:t> &lt;&lt; (</a:t>
            </a:r>
            <a:r>
              <a:rPr lang="en-US" sz="1300" dirty="0" err="1" smtClean="0">
                <a:latin typeface="Consolas" panose="020B0609020204030204" pitchFamily="49" charset="0"/>
                <a:cs typeface="Times New Roman" panose="02020603050405020304" pitchFamily="18" charset="0"/>
              </a:rPr>
              <a:t>running_sum</a:t>
            </a:r>
            <a:r>
              <a:rPr lang="en-US" sz="1300" dirty="0" smtClean="0">
                <a:latin typeface="Consolas" panose="020B0609020204030204" pitchFamily="49" charset="0"/>
                <a:cs typeface="Times New Roman" panose="02020603050405020304" pitchFamily="18" charset="0"/>
              </a:rPr>
              <a:t>/count) &lt;&lt; </a:t>
            </a:r>
            <a:r>
              <a:rPr lang="en-US" sz="1300" dirty="0" err="1" smtClean="0">
                <a:latin typeface="Consolas" panose="020B0609020204030204" pitchFamily="49" charset="0"/>
                <a:cs typeface="Times New Roman" panose="02020603050405020304" pitchFamily="18" charset="0"/>
              </a:rPr>
              <a:t>std</a:t>
            </a:r>
            <a:r>
              <a:rPr lang="en-US" sz="1300" dirty="0" smtClean="0">
                <a:latin typeface="Consolas" panose="020B0609020204030204" pitchFamily="49" charset="0"/>
                <a:cs typeface="Times New Roman" panose="02020603050405020304" pitchFamily="18" charset="0"/>
              </a:rPr>
              <a:t>::</a:t>
            </a:r>
            <a:r>
              <a:rPr lang="en-US" sz="1300" dirty="0" err="1" smtClean="0">
                <a:latin typeface="Consolas" panose="020B0609020204030204" pitchFamily="49" charset="0"/>
                <a:cs typeface="Times New Roman" panose="02020603050405020304" pitchFamily="18" charset="0"/>
              </a:rPr>
              <a:t>endl</a:t>
            </a:r>
            <a:r>
              <a:rPr lang="en-US" sz="1300" dirty="0" smtClean="0">
                <a:latin typeface="Consolas" panose="020B0609020204030204" pitchFamily="49" charset="0"/>
                <a:cs typeface="Times New Roman" panose="02020603050405020304" pitchFamily="18" charset="0"/>
              </a:rPr>
              <a:t>;</a:t>
            </a:r>
          </a:p>
          <a:p>
            <a:pPr marL="800100" lvl="2" indent="0">
              <a:buNone/>
            </a:pPr>
            <a:endParaRPr lang="en-US" sz="1300" dirty="0">
              <a:latin typeface="Consolas" panose="020B0609020204030204" pitchFamily="49" charset="0"/>
              <a:cs typeface="Times New Roman" panose="02020603050405020304" pitchFamily="18" charset="0"/>
            </a:endParaRPr>
          </a:p>
          <a:p>
            <a:pPr marL="800100" lvl="2" indent="0">
              <a:buNone/>
            </a:pPr>
            <a:r>
              <a:rPr lang="en-US" sz="1300" dirty="0" smtClean="0">
                <a:latin typeface="Consolas" panose="020B0609020204030204" pitchFamily="49" charset="0"/>
                <a:cs typeface="Times New Roman" panose="02020603050405020304" pitchFamily="18" charset="0"/>
              </a:rPr>
              <a:t>        if ( value == 0.0 ) {</a:t>
            </a: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return </a:t>
            </a:r>
            <a:r>
              <a:rPr lang="en-US" sz="1300" dirty="0" err="1" smtClean="0">
                <a:latin typeface="Consolas" panose="020B0609020204030204" pitchFamily="49" charset="0"/>
                <a:cs typeface="Times New Roman" panose="02020603050405020304" pitchFamily="18" charset="0"/>
              </a:rPr>
              <a:t>running_sum</a:t>
            </a:r>
            <a:r>
              <a:rPr lang="en-US" sz="1300" dirty="0" smtClean="0">
                <a:latin typeface="Consolas" panose="020B0609020204030204" pitchFamily="49" charset="0"/>
                <a:cs typeface="Times New Roman" panose="02020603050405020304" pitchFamily="18" charset="0"/>
              </a:rPr>
              <a:t>/count;</a:t>
            </a: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a:t>
            </a:r>
          </a:p>
          <a:p>
            <a:pPr marL="800100" lvl="2" indent="0">
              <a:buNone/>
            </a:pPr>
            <a:r>
              <a:rPr lang="en-US" sz="1300" dirty="0">
                <a:latin typeface="Consolas" panose="020B0609020204030204" pitchFamily="49" charset="0"/>
                <a:cs typeface="Times New Roman" panose="02020603050405020304" pitchFamily="18" charset="0"/>
              </a:rPr>
              <a:t> </a:t>
            </a:r>
            <a:r>
              <a:rPr lang="en-US" sz="1300" dirty="0" smtClean="0">
                <a:latin typeface="Consolas" panose="020B0609020204030204" pitchFamily="49" charset="0"/>
                <a:cs typeface="Times New Roman" panose="02020603050405020304" pitchFamily="18" charset="0"/>
              </a:rPr>
              <a:t>   }</a:t>
            </a:r>
          </a:p>
          <a:p>
            <a:pPr marL="800100" lvl="2" indent="0">
              <a:buNone/>
            </a:pPr>
            <a:r>
              <a:rPr lang="en-US" sz="1300" dirty="0" smtClean="0">
                <a:latin typeface="Consolas" panose="020B0609020204030204" pitchFamily="49"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7819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even?</a:t>
            </a:r>
            <a:endParaRPr lang="en-CA" dirty="0"/>
          </a:p>
        </p:txBody>
      </p:sp>
      <p:sp>
        <p:nvSpPr>
          <p:cNvPr id="3" name="Content Placeholder 2"/>
          <p:cNvSpPr>
            <a:spLocks noGrp="1"/>
          </p:cNvSpPr>
          <p:nvPr>
            <p:ph idx="1"/>
          </p:nvPr>
        </p:nvSpPr>
        <p:spPr/>
        <p:txBody>
          <a:bodyPr/>
          <a:lstStyle/>
          <a:p>
            <a:r>
              <a:rPr lang="en-US" dirty="0" smtClean="0"/>
              <a:t>A different type of function is a query:</a:t>
            </a:r>
          </a:p>
          <a:p>
            <a:pPr lvl="1"/>
            <a:r>
              <a:rPr lang="en-US" dirty="0" smtClean="0"/>
              <a:t>Is an integer an even number?</a:t>
            </a:r>
          </a:p>
          <a:p>
            <a:pPr marL="800100" lvl="2" indent="0">
              <a:buNone/>
            </a:pPr>
            <a:r>
              <a:rPr lang="en-US" sz="1600" dirty="0" smtClean="0">
                <a:latin typeface="Consolas" panose="020B0609020204030204" pitchFamily="49" charset="0"/>
                <a:cs typeface="Times New Roman" panose="02020603050405020304" pitchFamily="18" charset="0"/>
              </a:rPr>
              <a:t>	bool </a:t>
            </a:r>
            <a:r>
              <a:rPr lang="en-US" sz="1600" dirty="0" err="1" smtClean="0">
                <a:latin typeface="Consolas" panose="020B0609020204030204" pitchFamily="49" charset="0"/>
                <a:cs typeface="Times New Roman" panose="02020603050405020304" pitchFamily="18" charset="0"/>
              </a:rPr>
              <a:t>is_even</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n );</a:t>
            </a:r>
          </a:p>
          <a:p>
            <a:pPr lvl="1"/>
            <a:endParaRPr lang="en-US" dirty="0" smtClean="0"/>
          </a:p>
        </p:txBody>
      </p:sp>
    </p:spTree>
    <p:custDataLst>
      <p:tags r:id="rId1"/>
    </p:custDataLst>
    <p:extLst>
      <p:ext uri="{BB962C8B-B14F-4D97-AF65-F5344CB8AC3E}">
        <p14:creationId xmlns:p14="http://schemas.microsoft.com/office/powerpoint/2010/main" val="44826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even?</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600" dirty="0" smtClean="0">
                <a:latin typeface="Consolas" panose="020B0609020204030204" pitchFamily="49" charset="0"/>
                <a:cs typeface="Times New Roman" panose="02020603050405020304" pitchFamily="18" charset="0"/>
              </a:rPr>
              <a:t>bool </a:t>
            </a:r>
            <a:r>
              <a:rPr lang="en-US" sz="1600" dirty="0" err="1" smtClean="0">
                <a:latin typeface="Consolas" panose="020B0609020204030204" pitchFamily="49" charset="0"/>
                <a:cs typeface="Times New Roman" panose="02020603050405020304" pitchFamily="18" charset="0"/>
              </a:rPr>
              <a:t>is_even</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n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if ( n%2 == 0 )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return true;</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 else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return false;</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p>
          <a:p>
            <a:pPr marL="800100" lvl="2" indent="0">
              <a:buNone/>
            </a:pPr>
            <a:r>
              <a:rPr lang="en-US" sz="1600" dirty="0" smtClean="0">
                <a:latin typeface="Consolas" panose="020B0609020204030204" pitchFamily="49" charset="0"/>
                <a:cs typeface="Times New Roman" panose="02020603050405020304" pitchFamily="18" charset="0"/>
              </a:rPr>
              <a:t>}</a:t>
            </a:r>
          </a:p>
          <a:p>
            <a:pPr marL="800100" lvl="2" indent="0">
              <a:buNone/>
            </a:pPr>
            <a:endParaRPr lang="en-US" sz="1600" dirty="0" smtClean="0">
              <a:latin typeface="Consolas" panose="020B0609020204030204" pitchFamily="49" charset="0"/>
              <a:cs typeface="Times New Roman" panose="02020603050405020304" pitchFamily="18" charset="0"/>
            </a:endParaRPr>
          </a:p>
          <a:p>
            <a:r>
              <a:rPr lang="en-US" dirty="0" smtClean="0"/>
              <a:t>An alternative </a:t>
            </a:r>
            <a:r>
              <a:rPr lang="en-US" dirty="0"/>
              <a:t>solution:</a:t>
            </a:r>
          </a:p>
          <a:p>
            <a:pPr marL="800100" lvl="2" indent="0">
              <a:buNone/>
            </a:pPr>
            <a:r>
              <a:rPr lang="en-US" sz="1600" dirty="0">
                <a:latin typeface="Consolas" panose="020B0609020204030204" pitchFamily="49" charset="0"/>
                <a:cs typeface="Times New Roman" panose="02020603050405020304" pitchFamily="18" charset="0"/>
              </a:rPr>
              <a:t>bool </a:t>
            </a:r>
            <a:r>
              <a:rPr lang="en-US" sz="1600" dirty="0" err="1">
                <a:latin typeface="Consolas" panose="020B0609020204030204" pitchFamily="49" charset="0"/>
                <a:cs typeface="Times New Roman" panose="02020603050405020304" pitchFamily="18" charset="0"/>
              </a:rPr>
              <a:t>is_even</a:t>
            </a:r>
            <a:r>
              <a:rPr lang="en-US" sz="1600" dirty="0">
                <a:latin typeface="Consolas" panose="020B0609020204030204" pitchFamily="49" charset="0"/>
                <a:cs typeface="Times New Roman" panose="02020603050405020304" pitchFamily="18" charset="0"/>
              </a:rPr>
              <a:t>( </a:t>
            </a:r>
            <a:r>
              <a:rPr lang="en-US" sz="1600" dirty="0" err="1">
                <a:latin typeface="Consolas" panose="020B0609020204030204" pitchFamily="49" charset="0"/>
                <a:cs typeface="Times New Roman" panose="02020603050405020304" pitchFamily="18" charset="0"/>
              </a:rPr>
              <a:t>int</a:t>
            </a:r>
            <a:r>
              <a:rPr lang="en-US" sz="1600" dirty="0">
                <a:latin typeface="Consolas" panose="020B0609020204030204" pitchFamily="49" charset="0"/>
                <a:cs typeface="Times New Roman" panose="02020603050405020304" pitchFamily="18" charset="0"/>
              </a:rPr>
              <a:t> n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return </a:t>
            </a:r>
            <a:r>
              <a:rPr lang="en-US" sz="1600" dirty="0">
                <a:latin typeface="Consolas" panose="020B0609020204030204" pitchFamily="49" charset="0"/>
                <a:cs typeface="Times New Roman" panose="02020603050405020304" pitchFamily="18" charset="0"/>
              </a:rPr>
              <a:t>( n%2 == 0 </a:t>
            </a:r>
            <a:r>
              <a:rPr lang="en-US" sz="1600" dirty="0" smtClean="0">
                <a:latin typeface="Consolas" panose="020B0609020204030204" pitchFamily="49" charset="0"/>
                <a:cs typeface="Times New Roman" panose="02020603050405020304" pitchFamily="18" charset="0"/>
              </a:rPr>
              <a:t>);</a:t>
            </a:r>
            <a:endParaRPr lang="en-US" sz="1600" dirty="0">
              <a:latin typeface="Consolas" panose="020B0609020204030204" pitchFamily="49" charset="0"/>
              <a:cs typeface="Times New Roman" panose="02020603050405020304" pitchFamily="18" charset="0"/>
            </a:endParaRPr>
          </a:p>
          <a:p>
            <a:pPr marL="800100" lvl="2" indent="0">
              <a:buNone/>
            </a:pPr>
            <a:r>
              <a:rPr lang="en-US" sz="1600" dirty="0">
                <a:latin typeface="Consolas" panose="020B0609020204030204" pitchFamily="49" charset="0"/>
                <a:cs typeface="Times New Roman" panose="02020603050405020304" pitchFamily="18" charset="0"/>
              </a:rPr>
              <a:t>}</a:t>
            </a:r>
          </a:p>
          <a:p>
            <a:pPr lvl="1"/>
            <a:endParaRPr lang="en-US" dirty="0" smtClean="0"/>
          </a:p>
        </p:txBody>
      </p:sp>
    </p:spTree>
    <p:custDataLst>
      <p:tags r:id="rId1"/>
    </p:custDataLst>
    <p:extLst>
      <p:ext uri="{BB962C8B-B14F-4D97-AF65-F5344CB8AC3E}">
        <p14:creationId xmlns:p14="http://schemas.microsoft.com/office/powerpoint/2010/main" val="113607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even?</a:t>
            </a:r>
            <a:endParaRPr lang="en-CA" dirty="0"/>
          </a:p>
        </p:txBody>
      </p:sp>
      <p:sp>
        <p:nvSpPr>
          <p:cNvPr id="3" name="Content Placeholder 2"/>
          <p:cNvSpPr>
            <a:spLocks noGrp="1"/>
          </p:cNvSpPr>
          <p:nvPr>
            <p:ph idx="1"/>
          </p:nvPr>
        </p:nvSpPr>
        <p:spPr>
          <a:xfrm>
            <a:off x="457200" y="991269"/>
            <a:ext cx="8229600" cy="4525963"/>
          </a:xfrm>
        </p:spPr>
        <p:txBody>
          <a:bodyPr/>
          <a:lstStyle/>
          <a:p>
            <a:pPr marL="800100" lvl="2" indent="0">
              <a:buNone/>
            </a:pPr>
            <a:r>
              <a:rPr lang="en-US" sz="1600" dirty="0" smtClean="0">
                <a:latin typeface="Consolas" panose="020B0609020204030204" pitchFamily="49" charset="0"/>
                <a:cs typeface="Times New Roman" panose="02020603050405020304" pitchFamily="18" charset="0"/>
              </a:rPr>
              <a:t>#include &lt;</a:t>
            </a:r>
            <a:r>
              <a:rPr lang="en-US" sz="1600" dirty="0" err="1" smtClean="0">
                <a:latin typeface="Consolas" panose="020B0609020204030204" pitchFamily="49" charset="0"/>
                <a:cs typeface="Times New Roman" panose="02020603050405020304" pitchFamily="18" charset="0"/>
              </a:rPr>
              <a:t>iostream</a:t>
            </a:r>
            <a:r>
              <a:rPr lang="en-US" sz="1600" dirty="0" smtClean="0">
                <a:latin typeface="Consolas" panose="020B0609020204030204" pitchFamily="49" charset="0"/>
                <a:cs typeface="Times New Roman" panose="02020603050405020304" pitchFamily="18" charset="0"/>
              </a:rPr>
              <a:t>&gt;</a:t>
            </a:r>
          </a:p>
          <a:p>
            <a:pPr marL="800100" lvl="2" indent="0">
              <a:buNone/>
            </a:pPr>
            <a:endParaRPr lang="en-US" sz="1600" dirty="0">
              <a:latin typeface="Consolas" panose="020B0609020204030204" pitchFamily="49" charset="0"/>
              <a:cs typeface="Times New Roman" panose="02020603050405020304" pitchFamily="18" charset="0"/>
            </a:endParaRPr>
          </a:p>
          <a:p>
            <a:pPr marL="800100" lvl="2" indent="0">
              <a:buNone/>
            </a:pPr>
            <a:r>
              <a:rPr lang="en-US" sz="1600" dirty="0" smtClean="0">
                <a:latin typeface="Consolas" panose="020B0609020204030204" pitchFamily="49" charset="0"/>
                <a:cs typeface="Times New Roman" panose="02020603050405020304" pitchFamily="18" charset="0"/>
              </a:rPr>
              <a:t>// Function declarations</a:t>
            </a:r>
          </a:p>
          <a:p>
            <a:pPr marL="800100" lvl="2" indent="0">
              <a:buNone/>
            </a:pP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main();</a:t>
            </a:r>
          </a:p>
          <a:p>
            <a:pPr marL="800100" lvl="2" indent="0">
              <a:buNone/>
            </a:pPr>
            <a:r>
              <a:rPr lang="en-US" sz="1600" dirty="0" smtClean="0">
                <a:latin typeface="Consolas" panose="020B0609020204030204" pitchFamily="49" charset="0"/>
                <a:cs typeface="Times New Roman" panose="02020603050405020304" pitchFamily="18" charset="0"/>
              </a:rPr>
              <a:t>bool </a:t>
            </a:r>
            <a:r>
              <a:rPr lang="en-US" sz="1600" dirty="0" err="1" smtClean="0">
                <a:latin typeface="Consolas" panose="020B0609020204030204" pitchFamily="49" charset="0"/>
                <a:cs typeface="Times New Roman" panose="02020603050405020304" pitchFamily="18" charset="0"/>
              </a:rPr>
              <a:t>is_even</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n );</a:t>
            </a:r>
          </a:p>
          <a:p>
            <a:pPr marL="800100" lvl="2" indent="0">
              <a:buNone/>
            </a:pPr>
            <a:endParaRPr lang="en-US" sz="1600" dirty="0">
              <a:latin typeface="Consolas" panose="020B0609020204030204" pitchFamily="49" charset="0"/>
              <a:cs typeface="Times New Roman" panose="02020603050405020304" pitchFamily="18" charset="0"/>
            </a:endParaRPr>
          </a:p>
          <a:p>
            <a:pPr marL="800100" lvl="2" indent="0">
              <a:buNone/>
            </a:pPr>
            <a:r>
              <a:rPr lang="en-US" sz="1600" dirty="0" smtClean="0">
                <a:latin typeface="Consolas" panose="020B0609020204030204" pitchFamily="49" charset="0"/>
                <a:cs typeface="Times New Roman" panose="02020603050405020304" pitchFamily="18" charset="0"/>
              </a:rPr>
              <a:t>// Function definitions</a:t>
            </a:r>
          </a:p>
          <a:p>
            <a:pPr marL="800100" lvl="2" indent="0">
              <a:buNone/>
            </a:pP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main()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for (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k{-5}; k &lt;= 7; ++k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if ( </a:t>
            </a:r>
            <a:r>
              <a:rPr lang="en-US" sz="1600" dirty="0" err="1" smtClean="0">
                <a:latin typeface="Consolas" panose="020B0609020204030204" pitchFamily="49" charset="0"/>
                <a:cs typeface="Times New Roman" panose="02020603050405020304" pitchFamily="18" charset="0"/>
              </a:rPr>
              <a:t>is_even</a:t>
            </a:r>
            <a:r>
              <a:rPr lang="en-US" sz="1600" dirty="0" smtClean="0">
                <a:latin typeface="Consolas" panose="020B0609020204030204" pitchFamily="49" charset="0"/>
                <a:cs typeface="Times New Roman" panose="02020603050405020304" pitchFamily="18" charset="0"/>
              </a:rPr>
              <a:t>( k )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a:t>
            </a:r>
            <a:r>
              <a:rPr lang="en-US" sz="1600" dirty="0" err="1" smtClean="0">
                <a:latin typeface="Consolas" panose="020B0609020204030204" pitchFamily="49" charset="0"/>
                <a:cs typeface="Times New Roman" panose="02020603050405020304" pitchFamily="18" charset="0"/>
              </a:rPr>
              <a:t>cout</a:t>
            </a:r>
            <a:r>
              <a:rPr lang="en-US" sz="1600" dirty="0" smtClean="0">
                <a:latin typeface="Consolas" panose="020B0609020204030204" pitchFamily="49" charset="0"/>
                <a:cs typeface="Times New Roman" panose="02020603050405020304" pitchFamily="18" charset="0"/>
              </a:rPr>
              <a:t> &lt;&lt; k &lt;&lt;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a:t>
            </a:r>
            <a:r>
              <a:rPr lang="en-US" sz="1600" dirty="0" err="1" smtClean="0">
                <a:latin typeface="Consolas" panose="020B0609020204030204" pitchFamily="49" charset="0"/>
                <a:cs typeface="Times New Roman" panose="02020603050405020304" pitchFamily="18" charset="0"/>
              </a:rPr>
              <a:t>endl</a:t>
            </a:r>
            <a:r>
              <a:rPr lang="en-US" sz="1600" dirty="0" smtClean="0">
                <a:latin typeface="Consolas" panose="020B0609020204030204" pitchFamily="49" charset="0"/>
                <a:cs typeface="Times New Roman" panose="02020603050405020304" pitchFamily="18" charset="0"/>
              </a:rPr>
              <a:t>;</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 else {</a:t>
            </a:r>
          </a:p>
          <a:p>
            <a:pPr marL="800100" lvl="2" indent="0">
              <a:buNone/>
            </a:pPr>
            <a:r>
              <a:rPr lang="en-US" sz="1600" dirty="0" smtClean="0">
                <a:latin typeface="Consolas" panose="020B0609020204030204" pitchFamily="49" charset="0"/>
                <a:cs typeface="Times New Roman" panose="02020603050405020304" pitchFamily="18" charset="0"/>
              </a:rPr>
              <a:t>            </a:t>
            </a:r>
            <a:r>
              <a:rPr lang="en-US" sz="1600" dirty="0" err="1">
                <a:latin typeface="Consolas" panose="020B0609020204030204" pitchFamily="49" charset="0"/>
                <a:cs typeface="Times New Roman" panose="02020603050405020304" pitchFamily="18" charset="0"/>
              </a:rPr>
              <a:t>std</a:t>
            </a:r>
            <a:r>
              <a:rPr lang="en-US" sz="1600" dirty="0">
                <a:latin typeface="Consolas" panose="020B0609020204030204" pitchFamily="49" charset="0"/>
                <a:cs typeface="Times New Roman" panose="02020603050405020304" pitchFamily="18" charset="0"/>
              </a:rPr>
              <a:t>::</a:t>
            </a:r>
            <a:r>
              <a:rPr lang="en-US" sz="1600" dirty="0" err="1">
                <a:latin typeface="Consolas" panose="020B0609020204030204" pitchFamily="49" charset="0"/>
                <a:cs typeface="Times New Roman" panose="02020603050405020304" pitchFamily="18" charset="0"/>
              </a:rPr>
              <a:t>cout</a:t>
            </a: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&lt;&lt; "\t" &lt;&lt; </a:t>
            </a:r>
            <a:r>
              <a:rPr lang="en-US" sz="1600" dirty="0">
                <a:latin typeface="Consolas" panose="020B0609020204030204" pitchFamily="49" charset="0"/>
                <a:cs typeface="Times New Roman" panose="02020603050405020304" pitchFamily="18" charset="0"/>
              </a:rPr>
              <a:t>k &lt;&lt; </a:t>
            </a:r>
            <a:r>
              <a:rPr lang="en-US" sz="1600" dirty="0" err="1">
                <a:latin typeface="Consolas" panose="020B0609020204030204" pitchFamily="49" charset="0"/>
                <a:cs typeface="Times New Roman" panose="02020603050405020304" pitchFamily="18" charset="0"/>
              </a:rPr>
              <a:t>std</a:t>
            </a:r>
            <a:r>
              <a:rPr lang="en-US" sz="1600" dirty="0">
                <a:latin typeface="Consolas" panose="020B0609020204030204" pitchFamily="49" charset="0"/>
                <a:cs typeface="Times New Roman" panose="02020603050405020304" pitchFamily="18" charset="0"/>
              </a:rPr>
              <a:t>::</a:t>
            </a:r>
            <a:r>
              <a:rPr lang="en-US" sz="1600" dirty="0" err="1">
                <a:latin typeface="Consolas" panose="020B0609020204030204" pitchFamily="49" charset="0"/>
                <a:cs typeface="Times New Roman" panose="02020603050405020304" pitchFamily="18" charset="0"/>
              </a:rPr>
              <a:t>endl</a:t>
            </a:r>
            <a:r>
              <a:rPr lang="en-US" sz="1600" dirty="0">
                <a:latin typeface="Consolas" panose="020B0609020204030204" pitchFamily="49" charset="0"/>
                <a:cs typeface="Times New Roman" panose="02020603050405020304" pitchFamily="18" charset="0"/>
              </a:rPr>
              <a:t>;</a:t>
            </a:r>
            <a:endParaRPr lang="en-US" sz="1600" dirty="0" smtClean="0">
              <a:latin typeface="Consolas" panose="020B0609020204030204" pitchFamily="49" charset="0"/>
              <a:cs typeface="Times New Roman" panose="02020603050405020304" pitchFamily="18" charset="0"/>
            </a:endParaRPr>
          </a:p>
          <a:p>
            <a:pPr marL="800100" lvl="2" indent="0">
              <a:buNone/>
            </a:pPr>
            <a:r>
              <a:rPr lang="en-US" sz="1600" dirty="0" smtClean="0">
                <a:latin typeface="Consolas" panose="020B0609020204030204" pitchFamily="49" charset="0"/>
                <a:cs typeface="Times New Roman" panose="02020603050405020304" pitchFamily="18" charset="0"/>
              </a:rPr>
              <a:t>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p>
          <a:p>
            <a:pPr marL="800100" lvl="2" indent="0">
              <a:buNone/>
            </a:pPr>
            <a:endParaRPr lang="en-US" sz="1600" dirty="0">
              <a:latin typeface="Consolas" panose="020B0609020204030204" pitchFamily="49" charset="0"/>
              <a:cs typeface="Times New Roman" panose="02020603050405020304" pitchFamily="18" charset="0"/>
            </a:endParaRPr>
          </a:p>
          <a:p>
            <a:pPr marL="800100" lvl="2" indent="0">
              <a:buNone/>
            </a:pPr>
            <a:r>
              <a:rPr lang="en-US" sz="1600" dirty="0" smtClean="0">
                <a:latin typeface="Consolas" panose="020B0609020204030204" pitchFamily="49" charset="0"/>
                <a:cs typeface="Times New Roman" panose="02020603050405020304" pitchFamily="18" charset="0"/>
              </a:rPr>
              <a:t>    return 0;</a:t>
            </a:r>
          </a:p>
          <a:p>
            <a:pPr marL="800100" lvl="2" indent="0">
              <a:buNone/>
            </a:pPr>
            <a:r>
              <a:rPr lang="en-US" sz="1600" dirty="0" smtClean="0">
                <a:latin typeface="Consolas" panose="020B0609020204030204" pitchFamily="49" charset="0"/>
                <a:cs typeface="Times New Roman" panose="02020603050405020304" pitchFamily="18" charset="0"/>
              </a:rPr>
              <a:t>}</a:t>
            </a:r>
          </a:p>
          <a:p>
            <a:pPr marL="800100" lvl="2" indent="0">
              <a:buNone/>
            </a:pPr>
            <a:endParaRPr lang="en-US" sz="1600" dirty="0">
              <a:latin typeface="Consolas" panose="020B0609020204030204" pitchFamily="49" charset="0"/>
              <a:cs typeface="Times New Roman" panose="02020603050405020304" pitchFamily="18" charset="0"/>
            </a:endParaRPr>
          </a:p>
          <a:p>
            <a:pPr marL="800100" lvl="2" indent="0">
              <a:buNone/>
            </a:pPr>
            <a:r>
              <a:rPr lang="en-US" sz="1600" dirty="0" smtClean="0">
                <a:latin typeface="Consolas" panose="020B0609020204030204" pitchFamily="49" charset="0"/>
                <a:cs typeface="Times New Roman" panose="02020603050405020304" pitchFamily="18" charset="0"/>
              </a:rPr>
              <a:t>// ...other function definitions here</a:t>
            </a:r>
            <a:endParaRPr lang="en-US" dirty="0" smtClean="0"/>
          </a:p>
        </p:txBody>
      </p:sp>
      <p:sp>
        <p:nvSpPr>
          <p:cNvPr id="5" name="TextBox 4"/>
          <p:cNvSpPr txBox="1"/>
          <p:nvPr/>
        </p:nvSpPr>
        <p:spPr>
          <a:xfrm>
            <a:off x="6732240" y="1303015"/>
            <a:ext cx="1957587" cy="3970318"/>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-5</a:t>
            </a:r>
          </a:p>
          <a:p>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4</a:t>
            </a:r>
          </a:p>
          <a:p>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-3</a:t>
            </a:r>
          </a:p>
          <a:p>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2</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-1</a:t>
            </a:r>
          </a:p>
          <a:p>
            <a:r>
              <a:rPr lang="en-US" dirty="0" smtClean="0">
                <a:solidFill>
                  <a:srgbClr val="0070C0"/>
                </a:solidFill>
                <a:latin typeface="Consolas" panose="020B0609020204030204" pitchFamily="49" charset="0"/>
              </a:rPr>
              <a:t>    0</a:t>
            </a:r>
            <a:endParaRPr lang="en-US" dirty="0">
              <a:solidFill>
                <a:srgbClr val="0070C0"/>
              </a:solidFill>
              <a:latin typeface="Consolas" panose="020B0609020204030204" pitchFamily="49" charset="0"/>
            </a:endParaRP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1</a:t>
            </a:r>
          </a:p>
          <a:p>
            <a:r>
              <a:rPr lang="en-US" dirty="0" smtClean="0">
                <a:solidFill>
                  <a:srgbClr val="0070C0"/>
                </a:solidFill>
                <a:latin typeface="Consolas" panose="020B0609020204030204" pitchFamily="49" charset="0"/>
              </a:rPr>
              <a:t>    2</a:t>
            </a:r>
            <a:endParaRPr lang="en-US" dirty="0">
              <a:solidFill>
                <a:srgbClr val="0070C0"/>
              </a:solidFill>
              <a:latin typeface="Consolas" panose="020B0609020204030204" pitchFamily="49" charset="0"/>
            </a:endParaRP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3</a:t>
            </a:r>
          </a:p>
          <a:p>
            <a:r>
              <a:rPr lang="en-US" dirty="0" smtClean="0">
                <a:solidFill>
                  <a:srgbClr val="0070C0"/>
                </a:solidFill>
                <a:latin typeface="Consolas" panose="020B0609020204030204" pitchFamily="49" charset="0"/>
              </a:rPr>
              <a:t>    4</a:t>
            </a:r>
            <a:endParaRPr lang="en-US" dirty="0">
              <a:solidFill>
                <a:srgbClr val="0070C0"/>
              </a:solidFill>
              <a:latin typeface="Consolas" panose="020B0609020204030204" pitchFamily="49" charset="0"/>
            </a:endParaRP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5</a:t>
            </a:r>
          </a:p>
          <a:p>
            <a:r>
              <a:rPr lang="en-US" dirty="0" smtClean="0">
                <a:solidFill>
                  <a:srgbClr val="0070C0"/>
                </a:solidFill>
                <a:latin typeface="Consolas" panose="020B0609020204030204" pitchFamily="49" charset="0"/>
              </a:rPr>
              <a:t>    6</a:t>
            </a:r>
            <a:endParaRPr lang="en-US" dirty="0">
              <a:solidFill>
                <a:srgbClr val="0070C0"/>
              </a:solidFill>
              <a:latin typeface="Consolas" panose="020B0609020204030204" pitchFamily="49" charset="0"/>
            </a:endParaRP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a:t>
            </a:r>
            <a:r>
              <a:rPr lang="en-US" dirty="0">
                <a:solidFill>
                  <a:srgbClr val="0070C0"/>
                </a:solidFill>
                <a:latin typeface="Consolas" panose="020B0609020204030204" pitchFamily="49" charset="0"/>
              </a:rPr>
              <a:t>7</a:t>
            </a:r>
          </a:p>
        </p:txBody>
      </p:sp>
    </p:spTree>
    <p:custDataLst>
      <p:tags r:id="rId1"/>
    </p:custDataLst>
    <p:extLst>
      <p:ext uri="{BB962C8B-B14F-4D97-AF65-F5344CB8AC3E}">
        <p14:creationId xmlns:p14="http://schemas.microsoft.com/office/powerpoint/2010/main" val="780312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prime?</a:t>
            </a:r>
            <a:endParaRPr lang="en-CA" dirty="0"/>
          </a:p>
        </p:txBody>
      </p:sp>
      <p:sp>
        <p:nvSpPr>
          <p:cNvPr id="3" name="Content Placeholder 2"/>
          <p:cNvSpPr>
            <a:spLocks noGrp="1"/>
          </p:cNvSpPr>
          <p:nvPr>
            <p:ph idx="1"/>
          </p:nvPr>
        </p:nvSpPr>
        <p:spPr/>
        <p:txBody>
          <a:bodyPr/>
          <a:lstStyle/>
          <a:p>
            <a:r>
              <a:rPr lang="en-US" dirty="0" smtClean="0"/>
              <a:t>Here is a different query:</a:t>
            </a:r>
          </a:p>
          <a:p>
            <a:pPr lvl="1"/>
            <a:r>
              <a:rPr lang="en-US" dirty="0" smtClean="0"/>
              <a:t>Is a number a prime number?</a:t>
            </a:r>
          </a:p>
          <a:p>
            <a:pPr marL="800100" lvl="2" indent="0">
              <a:buNone/>
            </a:pPr>
            <a:r>
              <a:rPr lang="en-US" sz="1600" dirty="0" smtClean="0">
                <a:latin typeface="Consolas" panose="020B0609020204030204" pitchFamily="49" charset="0"/>
                <a:cs typeface="Times New Roman" panose="02020603050405020304" pitchFamily="18" charset="0"/>
              </a:rPr>
              <a:t>	bool </a:t>
            </a:r>
            <a:r>
              <a:rPr lang="en-US" sz="1600" dirty="0" err="1" smtClean="0">
                <a:latin typeface="Consolas" panose="020B0609020204030204" pitchFamily="49" charset="0"/>
                <a:cs typeface="Times New Roman" panose="02020603050405020304" pitchFamily="18" charset="0"/>
              </a:rPr>
              <a:t>is_prime</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n );</a:t>
            </a:r>
          </a:p>
          <a:p>
            <a:pPr lvl="1"/>
            <a:endParaRPr lang="en-US" dirty="0" smtClean="0"/>
          </a:p>
          <a:p>
            <a:pPr lvl="1"/>
            <a:r>
              <a:rPr lang="en-US" dirty="0" smtClean="0"/>
              <a:t>If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&lt; 2</a:t>
            </a:r>
            <a:r>
              <a:rPr lang="en-US" dirty="0" smtClean="0"/>
              <a:t>, return </a:t>
            </a:r>
            <a:r>
              <a:rPr lang="en-US" dirty="0" smtClean="0">
                <a:latin typeface="Consolas" panose="020B0609020204030204" pitchFamily="49" charset="0"/>
              </a:rPr>
              <a:t>false</a:t>
            </a:r>
          </a:p>
        </p:txBody>
      </p:sp>
    </p:spTree>
    <p:custDataLst>
      <p:tags r:id="rId1"/>
    </p:custDataLst>
    <p:extLst>
      <p:ext uri="{BB962C8B-B14F-4D97-AF65-F5344CB8AC3E}">
        <p14:creationId xmlns:p14="http://schemas.microsoft.com/office/powerpoint/2010/main" val="7798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prime?</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400" dirty="0" smtClean="0">
                <a:latin typeface="Consolas" panose="020B0609020204030204" pitchFamily="49" charset="0"/>
                <a:cs typeface="Times New Roman" panose="02020603050405020304" pitchFamily="18" charset="0"/>
              </a:rPr>
              <a:t>bool </a:t>
            </a:r>
            <a:r>
              <a:rPr lang="en-US" sz="1400" dirty="0" err="1" smtClean="0">
                <a:latin typeface="Consolas" panose="020B0609020204030204" pitchFamily="49" charset="0"/>
                <a:cs typeface="Times New Roman" panose="02020603050405020304" pitchFamily="18" charset="0"/>
              </a:rPr>
              <a:t>is_prime</a:t>
            </a: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n ) {</a:t>
            </a:r>
          </a:p>
          <a:p>
            <a:pPr marL="800100" lvl="2" indent="0">
              <a:buNone/>
            </a:pPr>
            <a:r>
              <a:rPr lang="en-US" sz="1400" dirty="0" smtClean="0">
                <a:latin typeface="Consolas" panose="020B0609020204030204" pitchFamily="49" charset="0"/>
                <a:cs typeface="Times New Roman" panose="02020603050405020304" pitchFamily="18" charset="0"/>
              </a:rPr>
              <a:t>    if </a:t>
            </a:r>
            <a:r>
              <a:rPr lang="en-US" sz="1400" dirty="0">
                <a:latin typeface="Consolas" panose="020B0609020204030204" pitchFamily="49" charset="0"/>
                <a:cs typeface="Times New Roman" panose="02020603050405020304" pitchFamily="18" charset="0"/>
              </a:rPr>
              <a:t>( n == 2 ) {</a:t>
            </a:r>
          </a:p>
          <a:p>
            <a:pPr marL="800100" lvl="2" indent="0">
              <a:buNone/>
            </a:pPr>
            <a:r>
              <a:rPr lang="en-US" sz="1400" dirty="0">
                <a:latin typeface="Consolas" panose="020B0609020204030204" pitchFamily="49" charset="0"/>
                <a:cs typeface="Times New Roman" panose="02020603050405020304" pitchFamily="18" charset="0"/>
              </a:rPr>
              <a:t>        return true</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 else if ( (n &lt;= 1) || </a:t>
            </a:r>
            <a:r>
              <a:rPr lang="en-US" sz="1400" dirty="0" err="1" smtClean="0">
                <a:latin typeface="Consolas" panose="020B0609020204030204" pitchFamily="49" charset="0"/>
                <a:cs typeface="Times New Roman" panose="02020603050405020304" pitchFamily="18" charset="0"/>
              </a:rPr>
              <a:t>is_even</a:t>
            </a:r>
            <a:r>
              <a:rPr lang="en-US" sz="1400" dirty="0" smtClean="0">
                <a:latin typeface="Consolas" panose="020B0609020204030204" pitchFamily="49" charset="0"/>
                <a:cs typeface="Times New Roman" panose="02020603050405020304" pitchFamily="18" charset="0"/>
              </a:rPr>
              <a:t>( n ) ) {</a:t>
            </a:r>
          </a:p>
          <a:p>
            <a:pPr marL="800100" lvl="2" indent="0">
              <a:buNone/>
            </a:pPr>
            <a:r>
              <a:rPr lang="en-US" sz="1400" dirty="0" smtClean="0">
                <a:latin typeface="Consolas" panose="020B0609020204030204" pitchFamily="49" charset="0"/>
                <a:cs typeface="Times New Roman" panose="02020603050405020304" pitchFamily="18" charset="0"/>
              </a:rPr>
              <a:t>        return false;</a:t>
            </a:r>
          </a:p>
          <a:p>
            <a:pPr marL="800100" lvl="2" indent="0">
              <a:buNone/>
            </a:pPr>
            <a:r>
              <a:rPr lang="en-US" sz="1400" dirty="0" smtClean="0">
                <a:latin typeface="Consolas" panose="020B0609020204030204" pitchFamily="49" charset="0"/>
                <a:cs typeface="Times New Roman" panose="02020603050405020304" pitchFamily="18" charset="0"/>
              </a:rPr>
              <a:t>    } else {</a:t>
            </a:r>
          </a:p>
          <a:p>
            <a:pPr marL="800100" lvl="2" indent="0">
              <a:buNone/>
            </a:pPr>
            <a:r>
              <a:rPr lang="en-US" sz="1400" dirty="0" smtClean="0">
                <a:latin typeface="Consolas" panose="020B0609020204030204" pitchFamily="49" charset="0"/>
                <a:cs typeface="Times New Roman" panose="02020603050405020304" pitchFamily="18" charset="0"/>
              </a:rPr>
              <a:t>        // If 'n' is divisible by any odd number &gt;= 2,</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    then 'n' is not prime</a:t>
            </a:r>
          </a:p>
          <a:p>
            <a:pPr marL="800100" lvl="2" indent="0">
              <a:buNone/>
            </a:pPr>
            <a:r>
              <a:rPr lang="en-US" sz="1400" dirty="0" smtClean="0">
                <a:latin typeface="Consolas" panose="020B0609020204030204" pitchFamily="49" charset="0"/>
                <a:cs typeface="Times New Roman" panose="02020603050405020304" pitchFamily="18" charset="0"/>
              </a:rPr>
              <a:t>        // We only have to test divisibility so long as k*k &lt;= n</a:t>
            </a: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for (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k{3}; k*k &lt;= n; k += 2 )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if ( </a:t>
            </a:r>
            <a:r>
              <a:rPr lang="en-US" sz="1400" dirty="0" err="1" smtClean="0">
                <a:latin typeface="Consolas" panose="020B0609020204030204" pitchFamily="49" charset="0"/>
                <a:cs typeface="Times New Roman" panose="02020603050405020304" pitchFamily="18" charset="0"/>
              </a:rPr>
              <a:t>n%k</a:t>
            </a:r>
            <a:r>
              <a:rPr lang="en-US" sz="1400" dirty="0" smtClean="0">
                <a:latin typeface="Consolas" panose="020B0609020204030204" pitchFamily="49" charset="0"/>
                <a:cs typeface="Times New Roman" panose="02020603050405020304" pitchFamily="18" charset="0"/>
              </a:rPr>
              <a:t> == 0 )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return false;</a:t>
            </a:r>
          </a:p>
          <a:p>
            <a:pPr marL="800100" lvl="2" indent="0">
              <a:buNone/>
            </a:pPr>
            <a:r>
              <a:rPr lang="en-US" sz="1400" dirty="0" smtClean="0">
                <a:latin typeface="Consolas" panose="020B0609020204030204" pitchFamily="49" charset="0"/>
                <a:cs typeface="Times New Roman" panose="02020603050405020304" pitchFamily="18" charset="0"/>
              </a:rPr>
              <a:t>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p>
          <a:p>
            <a:pPr marL="800100" lvl="2" indent="0">
              <a:buNone/>
            </a:pPr>
            <a:endParaRPr lang="en-US" sz="1400" dirty="0" smtClean="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a:latin typeface="Consolas" panose="020B0609020204030204" pitchFamily="49" charset="0"/>
                <a:cs typeface="Times New Roman" panose="02020603050405020304" pitchFamily="18" charset="0"/>
              </a:rPr>
              <a:t>return true</a:t>
            </a:r>
            <a:r>
              <a:rPr lang="en-US" sz="1400" dirty="0" smtClean="0">
                <a:latin typeface="Consolas" panose="020B0609020204030204" pitchFamily="49" charset="0"/>
                <a:cs typeface="Times New Roman" panose="02020603050405020304" pitchFamily="18" charset="0"/>
              </a:rPr>
              <a:t>;</a:t>
            </a:r>
          </a:p>
          <a:p>
            <a:pPr marL="800100" lvl="2" indent="0">
              <a:buNone/>
            </a:pPr>
            <a:r>
              <a:rPr lang="en-US" sz="1400" dirty="0" smtClean="0">
                <a:latin typeface="Consolas" panose="020B0609020204030204" pitchFamily="49" charset="0"/>
                <a:cs typeface="Times New Roman" panose="02020603050405020304" pitchFamily="18" charset="0"/>
              </a:rPr>
              <a:t>    }</a:t>
            </a:r>
          </a:p>
          <a:p>
            <a:pPr marL="800100" lvl="2" indent="0">
              <a:buNone/>
            </a:pPr>
            <a:r>
              <a:rPr lang="en-US" sz="1400" dirty="0" smtClean="0">
                <a:latin typeface="Consolas" panose="020B0609020204030204" pitchFamily="49" charset="0"/>
                <a:cs typeface="Times New Roman" panose="02020603050405020304" pitchFamily="18" charset="0"/>
              </a:rPr>
              <a:t>}</a:t>
            </a:r>
          </a:p>
        </p:txBody>
      </p:sp>
      <p:sp>
        <p:nvSpPr>
          <p:cNvPr id="5" name="Rounded Rectangle 4"/>
          <p:cNvSpPr/>
          <p:nvPr/>
        </p:nvSpPr>
        <p:spPr>
          <a:xfrm>
            <a:off x="1619672" y="2204864"/>
            <a:ext cx="1728192"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1612234" y="2708920"/>
            <a:ext cx="4111894"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604796" y="3522780"/>
            <a:ext cx="6135556" cy="25314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964836" y="4281884"/>
            <a:ext cx="3903308" cy="12657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47269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prime?</a:t>
            </a:r>
            <a:endParaRPr lang="en-CA" dirty="0"/>
          </a:p>
        </p:txBody>
      </p:sp>
      <p:sp>
        <p:nvSpPr>
          <p:cNvPr id="3" name="Content Placeholder 2"/>
          <p:cNvSpPr>
            <a:spLocks noGrp="1"/>
          </p:cNvSpPr>
          <p:nvPr>
            <p:ph idx="1"/>
          </p:nvPr>
        </p:nvSpPr>
        <p:spPr/>
        <p:txBody>
          <a:bodyPr/>
          <a:lstStyle/>
          <a:p>
            <a:pPr marL="800100" lvl="2" indent="0">
              <a:buNone/>
            </a:pPr>
            <a:r>
              <a:rPr lang="en-US" sz="1400" dirty="0" smtClean="0">
                <a:latin typeface="Consolas" panose="020B0609020204030204" pitchFamily="49" charset="0"/>
                <a:cs typeface="Times New Roman" panose="02020603050405020304" pitchFamily="18" charset="0"/>
              </a:rPr>
              <a:t>#</a:t>
            </a:r>
            <a:r>
              <a:rPr lang="en-US" sz="1400" dirty="0">
                <a:latin typeface="Consolas" panose="020B0609020204030204" pitchFamily="49" charset="0"/>
                <a:cs typeface="Times New Roman" panose="02020603050405020304" pitchFamily="18" charset="0"/>
              </a:rPr>
              <a:t>include &lt;</a:t>
            </a:r>
            <a:r>
              <a:rPr lang="en-US" sz="1400" dirty="0" err="1">
                <a:latin typeface="Consolas" panose="020B0609020204030204" pitchFamily="49" charset="0"/>
                <a:cs typeface="Times New Roman" panose="02020603050405020304" pitchFamily="18" charset="0"/>
              </a:rPr>
              <a:t>iostream</a:t>
            </a:r>
            <a:r>
              <a:rPr lang="en-US" sz="1400" dirty="0">
                <a:latin typeface="Consolas" panose="020B0609020204030204" pitchFamily="49" charset="0"/>
                <a:cs typeface="Times New Roman" panose="02020603050405020304" pitchFamily="18" charset="0"/>
              </a:rPr>
              <a:t>&gt;</a:t>
            </a:r>
          </a:p>
          <a:p>
            <a:pPr marL="800100" lvl="2" indent="0">
              <a:buNone/>
            </a:pPr>
            <a:endParaRPr lang="en-US" sz="1400" dirty="0" smtClean="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Function declarations</a:t>
            </a: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main();</a:t>
            </a:r>
          </a:p>
          <a:p>
            <a:pPr marL="800100" lvl="2" indent="0">
              <a:buNone/>
            </a:pPr>
            <a:r>
              <a:rPr lang="en-US" sz="1400" dirty="0" smtClean="0">
                <a:latin typeface="Consolas" panose="020B0609020204030204" pitchFamily="49" charset="0"/>
                <a:cs typeface="Times New Roman" panose="02020603050405020304" pitchFamily="18" charset="0"/>
              </a:rPr>
              <a:t>bool </a:t>
            </a:r>
            <a:r>
              <a:rPr lang="en-US" sz="1400" dirty="0" err="1" smtClean="0">
                <a:latin typeface="Consolas" panose="020B0609020204030204" pitchFamily="49" charset="0"/>
                <a:cs typeface="Times New Roman" panose="02020603050405020304" pitchFamily="18" charset="0"/>
              </a:rPr>
              <a:t>is_prime</a:t>
            </a:r>
            <a:r>
              <a:rPr lang="en-US" sz="1400" dirty="0" smtClean="0">
                <a:latin typeface="Consolas" panose="020B0609020204030204" pitchFamily="49" charset="0"/>
                <a:cs typeface="Times New Roman" panose="02020603050405020304" pitchFamily="18" charset="0"/>
              </a:rPr>
              <a:t>(</a:t>
            </a:r>
            <a:r>
              <a:rPr lang="en-US" sz="1400" dirty="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n );</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Function definitions</a:t>
            </a: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a:t>
            </a:r>
            <a:r>
              <a:rPr lang="en-US" sz="1400" dirty="0">
                <a:latin typeface="Consolas" panose="020B0609020204030204" pitchFamily="49" charset="0"/>
                <a:cs typeface="Times New Roman" panose="02020603050405020304" pitchFamily="18" charset="0"/>
              </a:rPr>
              <a:t>main() {</a:t>
            </a: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a:latin typeface="Consolas" panose="020B0609020204030204" pitchFamily="49" charset="0"/>
                <a:cs typeface="Times New Roman" panose="02020603050405020304" pitchFamily="18" charset="0"/>
              </a:rPr>
              <a:t>for ( </a:t>
            </a:r>
            <a:r>
              <a:rPr lang="en-US" sz="1400" dirty="0" err="1">
                <a:latin typeface="Consolas" panose="020B0609020204030204" pitchFamily="49" charset="0"/>
                <a:cs typeface="Times New Roman" panose="02020603050405020304" pitchFamily="18" charset="0"/>
              </a:rPr>
              <a:t>int</a:t>
            </a:r>
            <a:r>
              <a:rPr lang="en-US" sz="1400" dirty="0">
                <a:latin typeface="Consolas" panose="020B0609020204030204" pitchFamily="49" charset="0"/>
                <a:cs typeface="Times New Roman" panose="02020603050405020304" pitchFamily="18" charset="0"/>
              </a:rPr>
              <a:t> k{-30}; k &lt;= 30; ++k )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r>
              <a:rPr lang="en-US" sz="1400" dirty="0">
                <a:latin typeface="Consolas" panose="020B0609020204030204" pitchFamily="49" charset="0"/>
                <a:cs typeface="Times New Roman" panose="02020603050405020304" pitchFamily="18" charset="0"/>
              </a:rPr>
              <a:t>if ( </a:t>
            </a:r>
            <a:r>
              <a:rPr lang="en-US" sz="1400" dirty="0" err="1">
                <a:latin typeface="Consolas" panose="020B0609020204030204" pitchFamily="49" charset="0"/>
                <a:cs typeface="Times New Roman" panose="02020603050405020304" pitchFamily="18" charset="0"/>
              </a:rPr>
              <a:t>is_prime</a:t>
            </a:r>
            <a:r>
              <a:rPr lang="en-US" sz="1400" dirty="0">
                <a:latin typeface="Consolas" panose="020B0609020204030204" pitchFamily="49" charset="0"/>
                <a:cs typeface="Times New Roman" panose="02020603050405020304" pitchFamily="18" charset="0"/>
              </a:rPr>
              <a:t>( k ) )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r>
              <a:rPr lang="en-US" sz="1400" dirty="0" err="1" smtClean="0">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cout</a:t>
            </a:r>
            <a:r>
              <a:rPr lang="en-US" sz="1400" dirty="0">
                <a:latin typeface="Consolas" panose="020B0609020204030204" pitchFamily="49" charset="0"/>
                <a:cs typeface="Times New Roman" panose="02020603050405020304" pitchFamily="18" charset="0"/>
              </a:rPr>
              <a:t> &lt;&lt; k &lt;&lt; </a:t>
            </a:r>
            <a:r>
              <a:rPr lang="en-US" sz="1400" dirty="0" err="1">
                <a:latin typeface="Consolas" panose="020B0609020204030204" pitchFamily="49" charset="0"/>
                <a:cs typeface="Times New Roman" panose="02020603050405020304" pitchFamily="18" charset="0"/>
              </a:rPr>
              <a:t>std</a:t>
            </a:r>
            <a:r>
              <a:rPr lang="en-US" sz="1400" dirty="0">
                <a:latin typeface="Consolas" panose="020B0609020204030204" pitchFamily="49" charset="0"/>
                <a:cs typeface="Times New Roman" panose="02020603050405020304" pitchFamily="18" charset="0"/>
              </a:rPr>
              <a:t>::</a:t>
            </a:r>
            <a:r>
              <a:rPr lang="en-US" sz="1400" dirty="0" err="1">
                <a:latin typeface="Consolas" panose="020B0609020204030204" pitchFamily="49" charset="0"/>
                <a:cs typeface="Times New Roman" panose="02020603050405020304" pitchFamily="18" charset="0"/>
              </a:rPr>
              <a:t>endl</a:t>
            </a:r>
            <a:r>
              <a:rPr lang="en-US" sz="1400" dirty="0">
                <a:latin typeface="Consolas" panose="020B0609020204030204" pitchFamily="49" charset="0"/>
                <a:cs typeface="Times New Roman" panose="02020603050405020304" pitchFamily="18" charset="0"/>
              </a:rPr>
              <a:t>;</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r>
              <a:rPr lang="en-US" sz="1400" dirty="0">
                <a:latin typeface="Consolas" panose="020B0609020204030204" pitchFamily="49" charset="0"/>
                <a:cs typeface="Times New Roman" panose="02020603050405020304" pitchFamily="18" charset="0"/>
              </a:rPr>
              <a:t>}</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r>
              <a:rPr lang="en-US" sz="1400" dirty="0">
                <a:latin typeface="Consolas" panose="020B0609020204030204" pitchFamily="49" charset="0"/>
                <a:cs typeface="Times New Roman" panose="02020603050405020304" pitchFamily="18" charset="0"/>
              </a:rPr>
              <a:t>}</a:t>
            </a:r>
          </a:p>
          <a:p>
            <a:pPr marL="800100" lvl="2" indent="0">
              <a:buNone/>
            </a:pPr>
            <a:endParaRPr lang="en-US" sz="1400" dirty="0" smtClean="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a:t>
            </a:r>
            <a:r>
              <a:rPr lang="en-US" sz="1400" dirty="0">
                <a:latin typeface="Consolas" panose="020B0609020204030204" pitchFamily="49" charset="0"/>
                <a:cs typeface="Times New Roman" panose="02020603050405020304" pitchFamily="18" charset="0"/>
              </a:rPr>
              <a:t>return 0;</a:t>
            </a:r>
          </a:p>
          <a:p>
            <a:pPr marL="800100" lvl="2" indent="0">
              <a:buNone/>
            </a:pPr>
            <a:r>
              <a:rPr lang="en-US" sz="1400" dirty="0" smtClean="0">
                <a:latin typeface="Consolas" panose="020B0609020204030204" pitchFamily="49" charset="0"/>
                <a:cs typeface="Times New Roman" panose="02020603050405020304" pitchFamily="18" charset="0"/>
              </a:rPr>
              <a:t>}</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...other function definitions</a:t>
            </a:r>
            <a:endParaRPr lang="en-US" sz="1400" dirty="0">
              <a:latin typeface="Consolas" panose="020B0609020204030204" pitchFamily="49" charset="0"/>
              <a:cs typeface="Times New Roman" panose="02020603050405020304" pitchFamily="18" charset="0"/>
            </a:endParaRPr>
          </a:p>
        </p:txBody>
      </p:sp>
      <p:sp>
        <p:nvSpPr>
          <p:cNvPr id="10" name="TextBox 9"/>
          <p:cNvSpPr txBox="1"/>
          <p:nvPr/>
        </p:nvSpPr>
        <p:spPr>
          <a:xfrm>
            <a:off x="6732240" y="1303015"/>
            <a:ext cx="1936749" cy="3139321"/>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dirty="0" smtClean="0">
                <a:solidFill>
                  <a:srgbClr val="0070C0"/>
                </a:solidFill>
                <a:latin typeface="Consolas" panose="020B0609020204030204" pitchFamily="49" charset="0"/>
              </a:rPr>
              <a:t>    2</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3</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5</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7</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11</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13</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17</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19</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23</a:t>
            </a:r>
            <a:endParaRPr lang="en-US" dirty="0">
              <a:solidFill>
                <a:srgbClr val="0070C0"/>
              </a:solidFill>
              <a:latin typeface="Consolas" panose="020B0609020204030204" pitchFamily="49" charset="0"/>
            </a:endParaRPr>
          </a:p>
          <a:p>
            <a:r>
              <a:rPr lang="en-US" dirty="0" smtClean="0">
                <a:solidFill>
                  <a:srgbClr val="0070C0"/>
                </a:solidFill>
                <a:latin typeface="Consolas" panose="020B0609020204030204" pitchFamily="49" charset="0"/>
              </a:rPr>
              <a:t>    29</a:t>
            </a:r>
            <a:endParaRPr lang="en-US"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84102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CA" dirty="0"/>
          </a:p>
        </p:txBody>
      </p:sp>
      <p:sp>
        <p:nvSpPr>
          <p:cNvPr id="3" name="Content Placeholder 2"/>
          <p:cNvSpPr>
            <a:spLocks noGrp="1"/>
          </p:cNvSpPr>
          <p:nvPr>
            <p:ph idx="1"/>
          </p:nvPr>
        </p:nvSpPr>
        <p:spPr/>
        <p:txBody>
          <a:bodyPr/>
          <a:lstStyle/>
          <a:p>
            <a:r>
              <a:rPr lang="en-US" dirty="0" smtClean="0"/>
              <a:t>Author a function that prints a number, a pipe, and the mirror reflection of that number</a:t>
            </a:r>
          </a:p>
          <a:p>
            <a:pPr lvl="1"/>
            <a:r>
              <a:rPr lang="en-US" dirty="0" smtClean="0"/>
              <a:t>For example</a:t>
            </a:r>
          </a:p>
          <a:p>
            <a:pPr marL="457200" lvl="1" indent="0" algn="ctr">
              <a:buNone/>
            </a:pPr>
            <a:r>
              <a:rPr lang="en-US" dirty="0" smtClean="0">
                <a:latin typeface="Consolas" panose="020B0609020204030204" pitchFamily="49" charset="0"/>
              </a:rPr>
              <a:t>1970|0791</a:t>
            </a:r>
          </a:p>
          <a:p>
            <a:pPr marL="457200" lvl="1" indent="0" algn="ctr">
              <a:buNone/>
            </a:pPr>
            <a:r>
              <a:rPr lang="en-US" dirty="0" smtClean="0">
                <a:latin typeface="Consolas" panose="020B0609020204030204" pitchFamily="49" charset="0"/>
              </a:rPr>
              <a:t>6857550|0557586</a:t>
            </a:r>
            <a:endParaRPr lang="en-US" dirty="0">
              <a:latin typeface="Consolas" panose="020B0609020204030204" pitchFamily="49" charset="0"/>
            </a:endParaRPr>
          </a:p>
          <a:p>
            <a:pPr marL="457200" lvl="1" indent="0" algn="ctr">
              <a:buNone/>
            </a:pPr>
            <a:r>
              <a:rPr lang="en-US" dirty="0" smtClean="0">
                <a:latin typeface="Consolas" panose="020B0609020204030204" pitchFamily="49" charset="0"/>
              </a:rPr>
              <a:t>-42|24-</a:t>
            </a:r>
          </a:p>
          <a:p>
            <a:pPr algn="l"/>
            <a:r>
              <a:rPr lang="en-US" dirty="0" smtClean="0"/>
              <a:t>This function does not return anything,</a:t>
            </a:r>
          </a:p>
          <a:p>
            <a:pPr marL="0" indent="0" algn="l">
              <a:buNone/>
            </a:pPr>
            <a:r>
              <a:rPr lang="en-US" dirty="0"/>
              <a:t>	</a:t>
            </a:r>
            <a:r>
              <a:rPr lang="en-US" dirty="0" smtClean="0"/>
              <a:t>so we indicate this with the return type </a:t>
            </a:r>
            <a:r>
              <a:rPr lang="en-US" dirty="0" smtClean="0">
                <a:latin typeface="Consolas" panose="020B0609020204030204" pitchFamily="49" charset="0"/>
              </a:rPr>
              <a:t>void</a:t>
            </a:r>
          </a:p>
          <a:p>
            <a:pPr marL="0" indent="0" algn="l">
              <a:buNone/>
            </a:pPr>
            <a:r>
              <a:rPr lang="en-US" dirty="0">
                <a:latin typeface="Consolas" panose="020B0609020204030204" pitchFamily="49" charset="0"/>
              </a:rPr>
              <a:t>	</a:t>
            </a:r>
            <a:r>
              <a:rPr lang="en-US" dirty="0" smtClean="0">
                <a:latin typeface="Consolas" panose="020B0609020204030204" pitchFamily="49" charset="0"/>
              </a:rPr>
              <a:t>void reflect( </a:t>
            </a:r>
            <a:r>
              <a:rPr lang="en-US" dirty="0" err="1" smtClean="0">
                <a:latin typeface="Consolas" panose="020B0609020204030204" pitchFamily="49" charset="0"/>
              </a:rPr>
              <a:t>int</a:t>
            </a:r>
            <a:r>
              <a:rPr lang="en-US" dirty="0" smtClean="0">
                <a:latin typeface="Consolas" panose="020B0609020204030204" pitchFamily="49" charset="0"/>
              </a:rPr>
              <a:t> n );</a:t>
            </a:r>
          </a:p>
          <a:p>
            <a:pPr marL="0" indent="0" algn="l">
              <a:buNone/>
            </a:pPr>
            <a:endParaRPr lang="en-US" dirty="0"/>
          </a:p>
          <a:p>
            <a:pPr algn="l"/>
            <a:r>
              <a:rPr lang="en-US" dirty="0" smtClean="0"/>
              <a:t>If you want to return from a void function, just use</a:t>
            </a:r>
          </a:p>
          <a:p>
            <a:pPr marL="0" indent="0" algn="l">
              <a:buNone/>
            </a:pPr>
            <a:r>
              <a:rPr lang="en-US" dirty="0">
                <a:latin typeface="Consolas" panose="020B0609020204030204" pitchFamily="49" charset="0"/>
              </a:rPr>
              <a:t>	</a:t>
            </a:r>
            <a:r>
              <a:rPr lang="en-US" dirty="0" smtClean="0">
                <a:latin typeface="Consolas" panose="020B0609020204030204" pitchFamily="49" charset="0"/>
              </a:rPr>
              <a:t>return;</a:t>
            </a:r>
            <a:endParaRPr lang="en-US" dirty="0">
              <a:latin typeface="Consolas" panose="020B0609020204030204" pitchFamily="49" charset="0"/>
            </a:endParaRPr>
          </a:p>
          <a:p>
            <a:pPr marL="457200" lvl="1" indent="0" algn="ctr">
              <a:buNone/>
            </a:pPr>
            <a:endParaRPr lang="en-US" dirty="0" smtClean="0">
              <a:latin typeface="Consolas" panose="020B0609020204030204" pitchFamily="49" charset="0"/>
            </a:endParaRPr>
          </a:p>
        </p:txBody>
      </p:sp>
    </p:spTree>
    <p:custDataLst>
      <p:tags r:id="rId1"/>
    </p:custDataLst>
    <p:extLst>
      <p:ext uri="{BB962C8B-B14F-4D97-AF65-F5344CB8AC3E}">
        <p14:creationId xmlns:p14="http://schemas.microsoft.com/office/powerpoint/2010/main" val="426321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format</a:t>
            </a:r>
            <a:endParaRPr lang="en-CA" dirty="0"/>
          </a:p>
        </p:txBody>
      </p:sp>
      <p:sp>
        <p:nvSpPr>
          <p:cNvPr id="3" name="Content Placeholder 2"/>
          <p:cNvSpPr>
            <a:spLocks noGrp="1"/>
          </p:cNvSpPr>
          <p:nvPr>
            <p:ph idx="1"/>
          </p:nvPr>
        </p:nvSpPr>
        <p:spPr/>
        <p:txBody>
          <a:bodyPr/>
          <a:lstStyle/>
          <a:p>
            <a:r>
              <a:rPr lang="en-US" dirty="0" smtClean="0"/>
              <a:t>In each case, you will be given the requirements of the function and the opportunity to implement these on your own</a:t>
            </a:r>
          </a:p>
          <a:p>
            <a:r>
              <a:rPr lang="en-US" dirty="0" smtClean="0"/>
              <a:t>We will then provide you with a solution and a discussion</a:t>
            </a:r>
          </a:p>
          <a:p>
            <a:pPr lvl="1"/>
            <a:r>
              <a:rPr lang="en-US" dirty="0" smtClean="0"/>
              <a:t>Looking at our solution before you try authoring it yourself will not help you</a:t>
            </a:r>
          </a:p>
          <a:p>
            <a:pPr lvl="1"/>
            <a:r>
              <a:rPr lang="en-US" dirty="0" smtClean="0"/>
              <a:t>Looking at the solutions will not help you when you must author functions on any examination</a:t>
            </a:r>
          </a:p>
        </p:txBody>
      </p:sp>
    </p:spTree>
    <p:custDataLst>
      <p:tags r:id="rId1"/>
    </p:custDataLst>
    <p:extLst>
      <p:ext uri="{BB962C8B-B14F-4D97-AF65-F5344CB8AC3E}">
        <p14:creationId xmlns:p14="http://schemas.microsoft.com/office/powerpoint/2010/main" val="300053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a:t>
            </a:r>
            <a:endParaRPr lang="en-CA" dirty="0"/>
          </a:p>
        </p:txBody>
      </p:sp>
      <p:sp>
        <p:nvSpPr>
          <p:cNvPr id="3" name="Content Placeholder 2"/>
          <p:cNvSpPr>
            <a:spLocks noGrp="1"/>
          </p:cNvSpPr>
          <p:nvPr>
            <p:ph idx="1"/>
          </p:nvPr>
        </p:nvSpPr>
        <p:spPr/>
        <p:txBody>
          <a:bodyPr/>
          <a:lstStyle/>
          <a:p>
            <a:r>
              <a:rPr lang="en-US" dirty="0" smtClean="0"/>
              <a:t>What is the output of the following?</a:t>
            </a:r>
          </a:p>
          <a:p>
            <a:pPr marL="0" indent="0">
              <a:buNone/>
            </a:pPr>
            <a:r>
              <a:rPr lang="en-US" dirty="0">
                <a:latin typeface="Consolas" panose="020B0609020204030204" pitchFamily="49" charset="0"/>
              </a:rPr>
              <a:t>	</a:t>
            </a:r>
            <a:r>
              <a:rPr lang="en-US" sz="1800" dirty="0" smtClean="0">
                <a:latin typeface="Consolas" panose="020B0609020204030204" pitchFamily="49" charset="0"/>
              </a:rPr>
              <a:t>#include &lt;</a:t>
            </a:r>
            <a:r>
              <a:rPr lang="en-US" sz="1800" dirty="0" err="1" smtClean="0">
                <a:latin typeface="Consolas" panose="020B0609020204030204" pitchFamily="49" charset="0"/>
              </a:rPr>
              <a:t>iostream</a:t>
            </a:r>
            <a:r>
              <a:rPr lang="en-US" sz="1800" dirty="0" smtClean="0">
                <a:latin typeface="Consolas" panose="020B0609020204030204" pitchFamily="49" charset="0"/>
              </a:rPr>
              <a:t>&gt;</a:t>
            </a:r>
          </a:p>
          <a:p>
            <a:pPr marL="0" indent="0">
              <a:buNone/>
            </a:pPr>
            <a:endParaRPr lang="en-US" sz="1800" dirty="0">
              <a:latin typeface="Consolas" panose="020B0609020204030204" pitchFamily="49" charset="0"/>
            </a:endParaRPr>
          </a:p>
          <a:p>
            <a:pPr marL="0" indent="0">
              <a:buNone/>
            </a:pPr>
            <a:r>
              <a:rPr lang="en-US" sz="1800" dirty="0" smtClean="0">
                <a:latin typeface="Consolas" panose="020B0609020204030204" pitchFamily="49" charset="0"/>
              </a:rPr>
              <a:t>	// Function declarations</a:t>
            </a:r>
          </a:p>
          <a:p>
            <a:pPr marL="0" indent="0">
              <a:buNone/>
            </a:pPr>
            <a:r>
              <a:rPr lang="en-US" sz="1800" dirty="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main();</a:t>
            </a:r>
          </a:p>
          <a:p>
            <a:pPr marL="0" indent="0">
              <a:buNone/>
            </a:pPr>
            <a:endParaRPr lang="en-US" sz="1800" dirty="0">
              <a:latin typeface="Consolas" panose="020B0609020204030204" pitchFamily="49" charset="0"/>
            </a:endParaRPr>
          </a:p>
          <a:p>
            <a:pPr marL="0" indent="0">
              <a:buNone/>
            </a:pPr>
            <a:r>
              <a:rPr lang="en-US" sz="1800" dirty="0" smtClean="0">
                <a:latin typeface="Consolas" panose="020B0609020204030204" pitchFamily="49" charset="0"/>
              </a:rPr>
              <a:t>	// Function definitions</a:t>
            </a:r>
          </a:p>
          <a:p>
            <a:pPr marL="0" indent="0">
              <a:buNone/>
            </a:pPr>
            <a:r>
              <a:rPr lang="en-US" sz="1800" dirty="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main() {</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int</a:t>
            </a:r>
            <a:r>
              <a:rPr lang="en-US" sz="1800" dirty="0" smtClean="0">
                <a:latin typeface="Consolas" panose="020B0609020204030204" pitchFamily="49" charset="0"/>
              </a:rPr>
              <a:t> n{1967};</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std</a:t>
            </a:r>
            <a:r>
              <a:rPr lang="en-US" sz="1800" dirty="0" smtClean="0">
                <a:latin typeface="Consolas" panose="020B0609020204030204" pitchFamily="49" charset="0"/>
              </a:rPr>
              <a:t>::</a:t>
            </a:r>
            <a:r>
              <a:rPr lang="en-US" sz="1800" dirty="0" err="1" smtClean="0">
                <a:latin typeface="Consolas" panose="020B0609020204030204" pitchFamily="49" charset="0"/>
              </a:rPr>
              <a:t>cout</a:t>
            </a:r>
            <a:r>
              <a:rPr lang="en-US" sz="1800" dirty="0" smtClean="0">
                <a:latin typeface="Consolas" panose="020B0609020204030204" pitchFamily="49" charset="0"/>
              </a:rPr>
              <a:t> &lt;&lt; n%10 &lt;&lt; </a:t>
            </a:r>
            <a:r>
              <a:rPr lang="en-US" sz="1800" dirty="0" err="1" smtClean="0">
                <a:latin typeface="Consolas" panose="020B0609020204030204" pitchFamily="49" charset="0"/>
              </a:rPr>
              <a:t>std</a:t>
            </a:r>
            <a:r>
              <a:rPr lang="en-US" sz="1800" dirty="0" smtClean="0">
                <a:latin typeface="Consolas" panose="020B0609020204030204" pitchFamily="49" charset="0"/>
              </a:rPr>
              <a:t>::</a:t>
            </a:r>
            <a:r>
              <a:rPr lang="en-US" sz="1800" dirty="0" err="1" smtClean="0">
                <a:latin typeface="Consolas" panose="020B0609020204030204" pitchFamily="49" charset="0"/>
              </a:rPr>
              <a:t>endl</a:t>
            </a:r>
            <a:r>
              <a:rPr lang="en-US" sz="1800" dirty="0" smtClean="0">
                <a:latin typeface="Consolas" panose="020B0609020204030204" pitchFamily="49" charset="0"/>
              </a:rPr>
              <a:t>;</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n /= 10;</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std</a:t>
            </a:r>
            <a:r>
              <a:rPr lang="en-US" sz="1800" dirty="0" smtClean="0">
                <a:latin typeface="Consolas" panose="020B0609020204030204" pitchFamily="49" charset="0"/>
              </a:rPr>
              <a:t>::</a:t>
            </a:r>
            <a:r>
              <a:rPr lang="en-US" sz="1800" dirty="0" err="1" smtClean="0">
                <a:latin typeface="Consolas" panose="020B0609020204030204" pitchFamily="49" charset="0"/>
              </a:rPr>
              <a:t>cout</a:t>
            </a:r>
            <a:r>
              <a:rPr lang="en-US" sz="1800" dirty="0" smtClean="0">
                <a:latin typeface="Consolas" panose="020B0609020204030204" pitchFamily="49" charset="0"/>
              </a:rPr>
              <a:t> &lt;&lt; n &lt;&lt; </a:t>
            </a:r>
            <a:r>
              <a:rPr lang="en-US" sz="1800" dirty="0" err="1" smtClean="0">
                <a:latin typeface="Consolas" panose="020B0609020204030204" pitchFamily="49" charset="0"/>
              </a:rPr>
              <a:t>std</a:t>
            </a:r>
            <a:r>
              <a:rPr lang="en-US" sz="1800" dirty="0" smtClean="0">
                <a:latin typeface="Consolas" panose="020B0609020204030204" pitchFamily="49" charset="0"/>
              </a:rPr>
              <a:t>::</a:t>
            </a:r>
            <a:r>
              <a:rPr lang="en-US" sz="1800" dirty="0" err="1" smtClean="0">
                <a:latin typeface="Consolas" panose="020B0609020204030204" pitchFamily="49" charset="0"/>
              </a:rPr>
              <a:t>endl</a:t>
            </a:r>
            <a:r>
              <a:rPr lang="en-US" sz="1800" dirty="0" smtClean="0">
                <a:latin typeface="Consolas" panose="020B0609020204030204" pitchFamily="49" charset="0"/>
              </a:rPr>
              <a:t>; </a:t>
            </a:r>
            <a:endParaRPr lang="en-US" sz="1800" dirty="0">
              <a:latin typeface="Consolas" panose="020B0609020204030204" pitchFamily="49" charset="0"/>
            </a:endParaRPr>
          </a:p>
          <a:p>
            <a:pPr marL="0" indent="0">
              <a:buNone/>
            </a:pPr>
            <a:endParaRPr lang="en-US" sz="1800" dirty="0" smtClean="0">
              <a:latin typeface="Consolas" panose="020B0609020204030204" pitchFamily="49" charset="0"/>
            </a:endParaRPr>
          </a:p>
          <a:p>
            <a:pPr marL="0" indent="0">
              <a:buNone/>
            </a:pPr>
            <a:r>
              <a:rPr lang="en-US" sz="1800" dirty="0" smtClean="0">
                <a:latin typeface="Consolas" panose="020B0609020204030204" pitchFamily="49" charset="0"/>
              </a:rPr>
              <a:t>	    return 0;</a:t>
            </a:r>
          </a:p>
          <a:p>
            <a:pPr marL="0" indent="0">
              <a:buNone/>
            </a:pPr>
            <a:r>
              <a:rPr lang="en-US" sz="1800" dirty="0" smtClean="0">
                <a:latin typeface="Consolas" panose="020B0609020204030204" pitchFamily="49" charset="0"/>
              </a:rPr>
              <a:t>	}</a:t>
            </a:r>
          </a:p>
        </p:txBody>
      </p:sp>
    </p:spTree>
    <p:custDataLst>
      <p:tags r:id="rId1"/>
    </p:custDataLst>
    <p:extLst>
      <p:ext uri="{BB962C8B-B14F-4D97-AF65-F5344CB8AC3E}">
        <p14:creationId xmlns:p14="http://schemas.microsoft.com/office/powerpoint/2010/main" val="45108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dirty="0" smtClean="0">
                <a:latin typeface="Consolas" panose="020B0609020204030204" pitchFamily="49" charset="0"/>
                <a:cs typeface="Times New Roman" panose="02020603050405020304" pitchFamily="18" charset="0"/>
              </a:rPr>
              <a:t>void reflect( </a:t>
            </a:r>
            <a:r>
              <a:rPr lang="en-US" dirty="0" err="1" smtClean="0">
                <a:latin typeface="Consolas" panose="020B0609020204030204" pitchFamily="49" charset="0"/>
                <a:cs typeface="Times New Roman" panose="02020603050405020304" pitchFamily="18" charset="0"/>
              </a:rPr>
              <a:t>int</a:t>
            </a:r>
            <a:r>
              <a:rPr lang="en-US" dirty="0" smtClean="0">
                <a:latin typeface="Consolas" panose="020B0609020204030204" pitchFamily="49" charset="0"/>
                <a:cs typeface="Times New Roman" panose="02020603050405020304" pitchFamily="18" charset="0"/>
              </a:rPr>
              <a:t> n ) {</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if ( n == 0 ) {</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a:t>
            </a:r>
            <a:r>
              <a:rPr lang="en-US" dirty="0" err="1" smtClean="0">
                <a:latin typeface="Consolas" panose="020B0609020204030204" pitchFamily="49" charset="0"/>
                <a:cs typeface="Times New Roman" panose="02020603050405020304" pitchFamily="18" charset="0"/>
              </a:rPr>
              <a:t>std</a:t>
            </a:r>
            <a:r>
              <a:rPr lang="en-US" dirty="0" smtClean="0">
                <a:latin typeface="Consolas" panose="020B0609020204030204" pitchFamily="49" charset="0"/>
                <a:cs typeface="Times New Roman" panose="02020603050405020304" pitchFamily="18" charset="0"/>
              </a:rPr>
              <a:t>::</a:t>
            </a:r>
            <a:r>
              <a:rPr lang="en-US" dirty="0" err="1" smtClean="0">
                <a:latin typeface="Consolas" panose="020B0609020204030204" pitchFamily="49" charset="0"/>
                <a:cs typeface="Times New Roman" panose="02020603050405020304" pitchFamily="18" charset="0"/>
              </a:rPr>
              <a:t>cout</a:t>
            </a:r>
            <a:r>
              <a:rPr lang="en-US" dirty="0" smtClean="0">
                <a:latin typeface="Consolas" panose="020B0609020204030204" pitchFamily="49" charset="0"/>
                <a:cs typeface="Times New Roman" panose="02020603050405020304" pitchFamily="18" charset="0"/>
              </a:rPr>
              <a:t> &lt;&lt; "0|0" &lt;&lt; </a:t>
            </a:r>
            <a:r>
              <a:rPr lang="en-US" dirty="0" err="1" smtClean="0">
                <a:latin typeface="Consolas" panose="020B0609020204030204" pitchFamily="49" charset="0"/>
                <a:cs typeface="Times New Roman" panose="02020603050405020304" pitchFamily="18" charset="0"/>
              </a:rPr>
              <a:t>std</a:t>
            </a:r>
            <a:r>
              <a:rPr lang="en-US" dirty="0" smtClean="0">
                <a:latin typeface="Consolas" panose="020B0609020204030204" pitchFamily="49" charset="0"/>
                <a:cs typeface="Times New Roman" panose="02020603050405020304" pitchFamily="18" charset="0"/>
              </a:rPr>
              <a:t>::</a:t>
            </a:r>
            <a:r>
              <a:rPr lang="en-US" dirty="0" err="1" smtClean="0">
                <a:latin typeface="Consolas" panose="020B0609020204030204" pitchFamily="49" charset="0"/>
                <a:cs typeface="Times New Roman" panose="02020603050405020304" pitchFamily="18" charset="0"/>
              </a:rPr>
              <a:t>endl</a:t>
            </a:r>
            <a:r>
              <a:rPr lang="en-US" dirty="0" smtClean="0">
                <a:latin typeface="Consolas" panose="020B0609020204030204" pitchFamily="49" charset="0"/>
                <a:cs typeface="Times New Roman" panose="02020603050405020304" pitchFamily="18" charset="0"/>
              </a:rPr>
              <a:t>;</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return;</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a:t>
            </a:r>
          </a:p>
          <a:p>
            <a:pPr marL="800100" lvl="2" indent="0">
              <a:buNone/>
            </a:pPr>
            <a:endParaRPr lang="en-US" dirty="0" smtClean="0">
              <a:latin typeface="Consolas" panose="020B0609020204030204" pitchFamily="49" charset="0"/>
              <a:cs typeface="Times New Roman" panose="02020603050405020304" pitchFamily="18" charset="0"/>
            </a:endParaRP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a:t>
            </a:r>
            <a:r>
              <a:rPr lang="en-US" dirty="0" err="1" smtClean="0">
                <a:latin typeface="Consolas" panose="020B0609020204030204" pitchFamily="49" charset="0"/>
                <a:cs typeface="Times New Roman" panose="02020603050405020304" pitchFamily="18" charset="0"/>
              </a:rPr>
              <a:t>std</a:t>
            </a:r>
            <a:r>
              <a:rPr lang="en-US" dirty="0" smtClean="0">
                <a:latin typeface="Consolas" panose="020B0609020204030204" pitchFamily="49" charset="0"/>
                <a:cs typeface="Times New Roman" panose="02020603050405020304" pitchFamily="18" charset="0"/>
              </a:rPr>
              <a:t>::</a:t>
            </a:r>
            <a:r>
              <a:rPr lang="en-US" dirty="0" err="1" smtClean="0">
                <a:latin typeface="Consolas" panose="020B0609020204030204" pitchFamily="49" charset="0"/>
                <a:cs typeface="Times New Roman" panose="02020603050405020304" pitchFamily="18" charset="0"/>
              </a:rPr>
              <a:t>cout</a:t>
            </a:r>
            <a:r>
              <a:rPr lang="en-US" dirty="0" smtClean="0">
                <a:latin typeface="Consolas" panose="020B0609020204030204" pitchFamily="49" charset="0"/>
                <a:cs typeface="Times New Roman" panose="02020603050405020304" pitchFamily="18" charset="0"/>
              </a:rPr>
              <a:t> &lt;&lt; n &lt;&lt; "|";</a:t>
            </a:r>
          </a:p>
          <a:p>
            <a:pPr marL="800100" lvl="2" indent="0">
              <a:buNone/>
            </a:pPr>
            <a:endParaRPr lang="en-US" dirty="0" smtClean="0">
              <a:latin typeface="Consolas" panose="020B0609020204030204" pitchFamily="49" charset="0"/>
              <a:cs typeface="Times New Roman" panose="02020603050405020304" pitchFamily="18" charset="0"/>
            </a:endParaRPr>
          </a:p>
          <a:p>
            <a:pPr marL="800100" lvl="2" indent="0">
              <a:buNone/>
            </a:pPr>
            <a:r>
              <a:rPr lang="en-US" dirty="0" smtClean="0">
                <a:latin typeface="Consolas" panose="020B0609020204030204" pitchFamily="49" charset="0"/>
                <a:cs typeface="Times New Roman" panose="02020603050405020304" pitchFamily="18" charset="0"/>
              </a:rPr>
              <a:t>    bool </a:t>
            </a:r>
            <a:r>
              <a:rPr lang="en-US" dirty="0" err="1" smtClean="0">
                <a:latin typeface="Consolas" panose="020B0609020204030204" pitchFamily="49" charset="0"/>
                <a:cs typeface="Times New Roman" panose="02020603050405020304" pitchFamily="18" charset="0"/>
              </a:rPr>
              <a:t>is_negative</a:t>
            </a:r>
            <a:r>
              <a:rPr lang="en-US" dirty="0" smtClean="0">
                <a:latin typeface="Consolas" panose="020B0609020204030204" pitchFamily="49" charset="0"/>
                <a:cs typeface="Times New Roman" panose="02020603050405020304" pitchFamily="18" charset="0"/>
              </a:rPr>
              <a:t>{false};</a:t>
            </a:r>
          </a:p>
          <a:p>
            <a:pPr marL="800100" lvl="2" indent="0">
              <a:buNone/>
            </a:pPr>
            <a:endParaRPr lang="en-US" dirty="0" smtClean="0">
              <a:latin typeface="Consolas" panose="020B0609020204030204" pitchFamily="49" charset="0"/>
              <a:cs typeface="Times New Roman" panose="02020603050405020304" pitchFamily="18" charset="0"/>
            </a:endParaRPr>
          </a:p>
          <a:p>
            <a:pPr marL="800100" lvl="2" indent="0">
              <a:buNone/>
            </a:pPr>
            <a:r>
              <a:rPr lang="en-US" dirty="0" smtClean="0">
                <a:latin typeface="Consolas" panose="020B0609020204030204" pitchFamily="49" charset="0"/>
                <a:cs typeface="Times New Roman" panose="02020603050405020304" pitchFamily="18" charset="0"/>
              </a:rPr>
              <a:t>    if ( n &lt; 0 ) {</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n = -n;</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a:t>
            </a:r>
            <a:r>
              <a:rPr lang="en-US" dirty="0" err="1" smtClean="0">
                <a:latin typeface="Consolas" panose="020B0609020204030204" pitchFamily="49" charset="0"/>
                <a:cs typeface="Times New Roman" panose="02020603050405020304" pitchFamily="18" charset="0"/>
              </a:rPr>
              <a:t>is_negative</a:t>
            </a:r>
            <a:r>
              <a:rPr lang="en-US" dirty="0" smtClean="0">
                <a:latin typeface="Consolas" panose="020B0609020204030204" pitchFamily="49" charset="0"/>
                <a:cs typeface="Times New Roman" panose="02020603050405020304" pitchFamily="18" charset="0"/>
              </a:rPr>
              <a:t> = true;</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a:t>
            </a:r>
          </a:p>
          <a:p>
            <a:pPr marL="800100" lvl="2" indent="0">
              <a:buNone/>
            </a:pPr>
            <a:endParaRPr lang="en-US" dirty="0">
              <a:latin typeface="Consolas" panose="020B0609020204030204" pitchFamily="49" charset="0"/>
              <a:cs typeface="Times New Roman" panose="02020603050405020304" pitchFamily="18" charset="0"/>
            </a:endParaRPr>
          </a:p>
        </p:txBody>
      </p:sp>
      <p:sp>
        <p:nvSpPr>
          <p:cNvPr id="5" name="Rounded Rectangle 4"/>
          <p:cNvSpPr/>
          <p:nvPr/>
        </p:nvSpPr>
        <p:spPr>
          <a:xfrm>
            <a:off x="1691680" y="2237522"/>
            <a:ext cx="4752528"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1691680" y="3933056"/>
            <a:ext cx="309634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691680" y="4581128"/>
            <a:ext cx="3456384" cy="20609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128212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endParaRPr lang="en-CA" dirty="0"/>
          </a:p>
        </p:txBody>
      </p:sp>
      <p:sp>
        <p:nvSpPr>
          <p:cNvPr id="3" name="Content Placeholder 2"/>
          <p:cNvSpPr>
            <a:spLocks noGrp="1"/>
          </p:cNvSpPr>
          <p:nvPr>
            <p:ph idx="1"/>
          </p:nvPr>
        </p:nvSpPr>
        <p:spPr/>
        <p:txBody>
          <a:bodyPr>
            <a:normAutofit/>
          </a:bodyPr>
          <a:lstStyle/>
          <a:p>
            <a:pPr marL="800100" lvl="2" indent="0">
              <a:buNone/>
            </a:pPr>
            <a:r>
              <a:rPr lang="en-US" dirty="0" smtClean="0">
                <a:latin typeface="Consolas" panose="020B0609020204030204" pitchFamily="49" charset="0"/>
                <a:cs typeface="Times New Roman" panose="02020603050405020304" pitchFamily="18" charset="0"/>
              </a:rPr>
              <a:t>    </a:t>
            </a:r>
            <a:r>
              <a:rPr lang="en-US" dirty="0">
                <a:latin typeface="Consolas" panose="020B0609020204030204" pitchFamily="49" charset="0"/>
                <a:cs typeface="Times New Roman" panose="02020603050405020304" pitchFamily="18" charset="0"/>
              </a:rPr>
              <a:t>while ( n != 0 ) {</a:t>
            </a:r>
          </a:p>
          <a:p>
            <a:pPr marL="800100" lvl="2" indent="0">
              <a:buNone/>
            </a:pPr>
            <a:r>
              <a:rPr lang="en-US" dirty="0">
                <a:latin typeface="Consolas" panose="020B0609020204030204" pitchFamily="49" charset="0"/>
                <a:cs typeface="Times New Roman" panose="02020603050405020304" pitchFamily="18" charset="0"/>
              </a:rPr>
              <a:t>        </a:t>
            </a:r>
            <a:r>
              <a:rPr lang="en-US" dirty="0" err="1">
                <a:latin typeface="Consolas" panose="020B0609020204030204" pitchFamily="49" charset="0"/>
                <a:cs typeface="Times New Roman" panose="02020603050405020304" pitchFamily="18" charset="0"/>
              </a:rPr>
              <a:t>std</a:t>
            </a:r>
            <a:r>
              <a:rPr lang="en-US" dirty="0">
                <a:latin typeface="Consolas" panose="020B0609020204030204" pitchFamily="49" charset="0"/>
                <a:cs typeface="Times New Roman" panose="02020603050405020304" pitchFamily="18" charset="0"/>
              </a:rPr>
              <a:t>::</a:t>
            </a:r>
            <a:r>
              <a:rPr lang="en-US" dirty="0" err="1">
                <a:latin typeface="Consolas" panose="020B0609020204030204" pitchFamily="49" charset="0"/>
                <a:cs typeface="Times New Roman" panose="02020603050405020304" pitchFamily="18" charset="0"/>
              </a:rPr>
              <a:t>cout</a:t>
            </a:r>
            <a:r>
              <a:rPr lang="en-US" dirty="0">
                <a:latin typeface="Consolas" panose="020B0609020204030204" pitchFamily="49" charset="0"/>
                <a:cs typeface="Times New Roman" panose="02020603050405020304" pitchFamily="18" charset="0"/>
              </a:rPr>
              <a:t> &lt;&lt; (n%10);</a:t>
            </a:r>
          </a:p>
          <a:p>
            <a:pPr marL="800100" lvl="2" indent="0">
              <a:buNone/>
            </a:pPr>
            <a:r>
              <a:rPr lang="en-US" dirty="0">
                <a:latin typeface="Consolas" panose="020B0609020204030204" pitchFamily="49" charset="0"/>
                <a:cs typeface="Times New Roman" panose="02020603050405020304" pitchFamily="18" charset="0"/>
              </a:rPr>
              <a:t>        n /= 10;</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a:t>
            </a:r>
          </a:p>
          <a:p>
            <a:pPr marL="800100" lvl="2" indent="0">
              <a:buNone/>
            </a:pPr>
            <a:endParaRPr lang="en-US" dirty="0">
              <a:latin typeface="Consolas" panose="020B0609020204030204" pitchFamily="49" charset="0"/>
              <a:cs typeface="Times New Roman" panose="02020603050405020304" pitchFamily="18" charset="0"/>
            </a:endParaRPr>
          </a:p>
          <a:p>
            <a:pPr marL="800100" lvl="2" indent="0">
              <a:buNone/>
            </a:pPr>
            <a:r>
              <a:rPr lang="en-US" dirty="0" smtClean="0">
                <a:latin typeface="Consolas" panose="020B0609020204030204" pitchFamily="49" charset="0"/>
                <a:cs typeface="Times New Roman" panose="02020603050405020304" pitchFamily="18" charset="0"/>
              </a:rPr>
              <a:t>    if ( </a:t>
            </a:r>
            <a:r>
              <a:rPr lang="en-US" dirty="0" err="1" smtClean="0">
                <a:latin typeface="Consolas" panose="020B0609020204030204" pitchFamily="49" charset="0"/>
                <a:cs typeface="Times New Roman" panose="02020603050405020304" pitchFamily="18" charset="0"/>
              </a:rPr>
              <a:t>is_negative</a:t>
            </a:r>
            <a:r>
              <a:rPr lang="en-US" dirty="0" smtClean="0">
                <a:latin typeface="Consolas" panose="020B0609020204030204" pitchFamily="49" charset="0"/>
                <a:cs typeface="Times New Roman" panose="02020603050405020304" pitchFamily="18" charset="0"/>
              </a:rPr>
              <a:t> ) {</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a:t>
            </a:r>
            <a:r>
              <a:rPr lang="en-US" dirty="0" err="1" smtClean="0">
                <a:latin typeface="Consolas" panose="020B0609020204030204" pitchFamily="49" charset="0"/>
                <a:cs typeface="Times New Roman" panose="02020603050405020304" pitchFamily="18" charset="0"/>
              </a:rPr>
              <a:t>std</a:t>
            </a:r>
            <a:r>
              <a:rPr lang="en-US" dirty="0" smtClean="0">
                <a:latin typeface="Consolas" panose="020B0609020204030204" pitchFamily="49" charset="0"/>
                <a:cs typeface="Times New Roman" panose="02020603050405020304" pitchFamily="18" charset="0"/>
              </a:rPr>
              <a:t>::</a:t>
            </a:r>
            <a:r>
              <a:rPr lang="en-US" dirty="0" err="1" smtClean="0">
                <a:latin typeface="Consolas" panose="020B0609020204030204" pitchFamily="49" charset="0"/>
                <a:cs typeface="Times New Roman" panose="02020603050405020304" pitchFamily="18" charset="0"/>
              </a:rPr>
              <a:t>cout</a:t>
            </a:r>
            <a:r>
              <a:rPr lang="en-US" dirty="0" smtClean="0">
                <a:latin typeface="Consolas" panose="020B0609020204030204" pitchFamily="49" charset="0"/>
                <a:cs typeface="Times New Roman" panose="02020603050405020304" pitchFamily="18" charset="0"/>
              </a:rPr>
              <a:t> &lt;&lt; "-";</a:t>
            </a:r>
          </a:p>
          <a:p>
            <a:pPr marL="800100" lvl="2" indent="0">
              <a:buNone/>
            </a:pPr>
            <a:r>
              <a:rPr lang="en-US" dirty="0">
                <a:latin typeface="Consolas" panose="020B0609020204030204" pitchFamily="49" charset="0"/>
                <a:cs typeface="Times New Roman" panose="02020603050405020304" pitchFamily="18" charset="0"/>
              </a:rPr>
              <a:t> </a:t>
            </a:r>
            <a:r>
              <a:rPr lang="en-US" dirty="0" smtClean="0">
                <a:latin typeface="Consolas" panose="020B0609020204030204" pitchFamily="49" charset="0"/>
                <a:cs typeface="Times New Roman" panose="02020603050405020304" pitchFamily="18" charset="0"/>
              </a:rPr>
              <a:t>   }</a:t>
            </a:r>
          </a:p>
          <a:p>
            <a:pPr marL="800100" lvl="2" indent="0">
              <a:buNone/>
            </a:pPr>
            <a:endParaRPr lang="en-US" dirty="0" smtClean="0">
              <a:latin typeface="Consolas" panose="020B0609020204030204" pitchFamily="49" charset="0"/>
              <a:cs typeface="Times New Roman" panose="02020603050405020304" pitchFamily="18" charset="0"/>
            </a:endParaRPr>
          </a:p>
          <a:p>
            <a:pPr marL="800100" lvl="2" indent="0">
              <a:buNone/>
            </a:pPr>
            <a:r>
              <a:rPr lang="en-US" dirty="0" smtClean="0">
                <a:latin typeface="Consolas" panose="020B0609020204030204" pitchFamily="49" charset="0"/>
                <a:cs typeface="Times New Roman" panose="02020603050405020304" pitchFamily="18" charset="0"/>
              </a:rPr>
              <a:t>    </a:t>
            </a:r>
            <a:r>
              <a:rPr lang="en-US" dirty="0" err="1" smtClean="0">
                <a:latin typeface="Consolas" panose="020B0609020204030204" pitchFamily="49" charset="0"/>
                <a:cs typeface="Times New Roman" panose="02020603050405020304" pitchFamily="18" charset="0"/>
              </a:rPr>
              <a:t>std</a:t>
            </a:r>
            <a:r>
              <a:rPr lang="en-US" dirty="0" smtClean="0">
                <a:latin typeface="Consolas" panose="020B0609020204030204" pitchFamily="49" charset="0"/>
                <a:cs typeface="Times New Roman" panose="02020603050405020304" pitchFamily="18" charset="0"/>
              </a:rPr>
              <a:t>::</a:t>
            </a:r>
            <a:r>
              <a:rPr lang="en-US" dirty="0" err="1" smtClean="0">
                <a:latin typeface="Consolas" panose="020B0609020204030204" pitchFamily="49" charset="0"/>
                <a:cs typeface="Times New Roman" panose="02020603050405020304" pitchFamily="18" charset="0"/>
              </a:rPr>
              <a:t>cout</a:t>
            </a:r>
            <a:r>
              <a:rPr lang="en-US" dirty="0" smtClean="0">
                <a:latin typeface="Consolas" panose="020B0609020204030204" pitchFamily="49" charset="0"/>
                <a:cs typeface="Times New Roman" panose="02020603050405020304" pitchFamily="18" charset="0"/>
              </a:rPr>
              <a:t> &lt;&lt; </a:t>
            </a:r>
            <a:r>
              <a:rPr lang="en-US" dirty="0" err="1" smtClean="0">
                <a:latin typeface="Consolas" panose="020B0609020204030204" pitchFamily="49" charset="0"/>
                <a:cs typeface="Times New Roman" panose="02020603050405020304" pitchFamily="18" charset="0"/>
              </a:rPr>
              <a:t>std</a:t>
            </a:r>
            <a:r>
              <a:rPr lang="en-US" dirty="0" smtClean="0">
                <a:latin typeface="Consolas" panose="020B0609020204030204" pitchFamily="49" charset="0"/>
                <a:cs typeface="Times New Roman" panose="02020603050405020304" pitchFamily="18" charset="0"/>
              </a:rPr>
              <a:t>::</a:t>
            </a:r>
            <a:r>
              <a:rPr lang="en-US" dirty="0" err="1" smtClean="0">
                <a:latin typeface="Consolas" panose="020B0609020204030204" pitchFamily="49" charset="0"/>
                <a:cs typeface="Times New Roman" panose="02020603050405020304" pitchFamily="18" charset="0"/>
              </a:rPr>
              <a:t>endl</a:t>
            </a:r>
            <a:r>
              <a:rPr lang="en-US" dirty="0" smtClean="0">
                <a:latin typeface="Consolas" panose="020B0609020204030204" pitchFamily="49" charset="0"/>
                <a:cs typeface="Times New Roman" panose="02020603050405020304" pitchFamily="18" charset="0"/>
              </a:rPr>
              <a:t>;</a:t>
            </a:r>
          </a:p>
          <a:p>
            <a:pPr marL="800100" lvl="2" indent="0">
              <a:buNone/>
            </a:pPr>
            <a:endParaRPr lang="en-US" dirty="0" smtClean="0">
              <a:latin typeface="Consolas" panose="020B0609020204030204" pitchFamily="49" charset="0"/>
              <a:cs typeface="Times New Roman" panose="02020603050405020304" pitchFamily="18" charset="0"/>
            </a:endParaRPr>
          </a:p>
          <a:p>
            <a:pPr marL="800100" lvl="2" indent="0">
              <a:buNone/>
            </a:pPr>
            <a:r>
              <a:rPr lang="en-US" dirty="0" smtClean="0">
                <a:latin typeface="Consolas" panose="020B0609020204030204" pitchFamily="49" charset="0"/>
                <a:cs typeface="Times New Roman" panose="02020603050405020304" pitchFamily="18" charset="0"/>
              </a:rPr>
              <a:t>    return;</a:t>
            </a:r>
          </a:p>
          <a:p>
            <a:pPr marL="800100" lvl="2" indent="0">
              <a:buNone/>
            </a:pPr>
            <a:r>
              <a:rPr lang="en-US" dirty="0" smtClean="0">
                <a:latin typeface="Consolas" panose="020B0609020204030204" pitchFamily="49" charset="0"/>
                <a:cs typeface="Times New Roman" panose="02020603050405020304" pitchFamily="18" charset="0"/>
              </a:rPr>
              <a:t>}</a:t>
            </a:r>
          </a:p>
        </p:txBody>
      </p:sp>
      <p:sp>
        <p:nvSpPr>
          <p:cNvPr id="6" name="Rounded Rectangle 5"/>
          <p:cNvSpPr/>
          <p:nvPr/>
        </p:nvSpPr>
        <p:spPr>
          <a:xfrm>
            <a:off x="1691680" y="1556792"/>
            <a:ext cx="3312368"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691680" y="3284984"/>
            <a:ext cx="2880320" cy="10081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1691680" y="4581128"/>
            <a:ext cx="309634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34191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endParaRPr lang="en-CA" dirty="0"/>
          </a:p>
        </p:txBody>
      </p:sp>
      <p:sp>
        <p:nvSpPr>
          <p:cNvPr id="3" name="Content Placeholder 2"/>
          <p:cNvSpPr>
            <a:spLocks noGrp="1"/>
          </p:cNvSpPr>
          <p:nvPr>
            <p:ph idx="1"/>
          </p:nvPr>
        </p:nvSpPr>
        <p:spPr/>
        <p:txBody>
          <a:bodyPr/>
          <a:lstStyle/>
          <a:p>
            <a:r>
              <a:rPr lang="en-US" dirty="0" smtClean="0"/>
              <a:t>My test:</a:t>
            </a:r>
          </a:p>
          <a:p>
            <a:pPr marL="800100" lvl="2" indent="0">
              <a:buNone/>
            </a:pPr>
            <a:r>
              <a:rPr lang="en-US" sz="1400" dirty="0" smtClean="0">
                <a:latin typeface="Consolas" panose="020B0609020204030204" pitchFamily="49" charset="0"/>
                <a:cs typeface="Times New Roman" panose="02020603050405020304" pitchFamily="18" charset="0"/>
              </a:rPr>
              <a:t>#include &lt;</a:t>
            </a:r>
            <a:r>
              <a:rPr lang="en-US" sz="1400" dirty="0" err="1" smtClean="0">
                <a:latin typeface="Consolas" panose="020B0609020204030204" pitchFamily="49" charset="0"/>
                <a:cs typeface="Times New Roman" panose="02020603050405020304" pitchFamily="18" charset="0"/>
              </a:rPr>
              <a:t>iostream</a:t>
            </a:r>
            <a:r>
              <a:rPr lang="en-US" sz="1400" dirty="0" smtClean="0">
                <a:latin typeface="Consolas" panose="020B0609020204030204" pitchFamily="49" charset="0"/>
                <a:cs typeface="Times New Roman" panose="02020603050405020304" pitchFamily="18" charset="0"/>
              </a:rPr>
              <a:t>&gt;</a:t>
            </a:r>
          </a:p>
          <a:p>
            <a:pPr marL="800100" lvl="2" indent="0">
              <a:buNone/>
            </a:pPr>
            <a:endParaRPr lang="en-US" sz="1400" dirty="0" smtClean="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Function declarations</a:t>
            </a: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main();</a:t>
            </a:r>
          </a:p>
          <a:p>
            <a:pPr marL="800100" lvl="2" indent="0">
              <a:buNone/>
            </a:pPr>
            <a:r>
              <a:rPr lang="en-US" sz="1400" dirty="0" smtClean="0">
                <a:latin typeface="Consolas" panose="020B0609020204030204" pitchFamily="49" charset="0"/>
                <a:cs typeface="Times New Roman" panose="02020603050405020304" pitchFamily="18" charset="0"/>
              </a:rPr>
              <a:t>void reflect(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n );</a:t>
            </a:r>
          </a:p>
          <a:p>
            <a:pPr marL="800100" lvl="2" indent="0">
              <a:buNone/>
            </a:pPr>
            <a:endParaRPr lang="en-US" sz="1400" dirty="0" smtClean="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Function definitions</a:t>
            </a:r>
          </a:p>
          <a:p>
            <a:pPr marL="800100" lvl="2" indent="0">
              <a:buNone/>
            </a:pP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main()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for (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k{-5135}; k &lt; 10000; k += 733 )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reflect( k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    return 0;</a:t>
            </a:r>
          </a:p>
          <a:p>
            <a:pPr marL="800100" lvl="2" indent="0">
              <a:buNone/>
            </a:pPr>
            <a:r>
              <a:rPr lang="en-US" sz="1400" dirty="0" smtClean="0">
                <a:latin typeface="Consolas" panose="020B0609020204030204" pitchFamily="49" charset="0"/>
                <a:cs typeface="Times New Roman" panose="02020603050405020304" pitchFamily="18" charset="0"/>
              </a:rPr>
              <a:t>}</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r>
              <a:rPr lang="en-US" sz="1400" dirty="0" smtClean="0">
                <a:latin typeface="Consolas" panose="020B0609020204030204" pitchFamily="49" charset="0"/>
                <a:cs typeface="Times New Roman" panose="02020603050405020304" pitchFamily="18" charset="0"/>
              </a:rPr>
              <a:t>void reflect( </a:t>
            </a:r>
            <a:r>
              <a:rPr lang="en-US" sz="1400" dirty="0" err="1" smtClean="0">
                <a:latin typeface="Consolas" panose="020B0609020204030204" pitchFamily="49" charset="0"/>
                <a:cs typeface="Times New Roman" panose="02020603050405020304" pitchFamily="18" charset="0"/>
              </a:rPr>
              <a:t>int</a:t>
            </a:r>
            <a:r>
              <a:rPr lang="en-US" sz="1400" dirty="0" smtClean="0">
                <a:latin typeface="Consolas" panose="020B0609020204030204" pitchFamily="49" charset="0"/>
                <a:cs typeface="Times New Roman" panose="02020603050405020304" pitchFamily="18" charset="0"/>
              </a:rPr>
              <a:t> n ) {</a:t>
            </a:r>
          </a:p>
          <a:p>
            <a:pPr marL="800100" lvl="2" indent="0">
              <a:buNone/>
            </a:pPr>
            <a:r>
              <a:rPr lang="en-US" sz="1400" dirty="0">
                <a:latin typeface="Consolas" panose="020B0609020204030204" pitchFamily="49" charset="0"/>
                <a:cs typeface="Times New Roman" panose="02020603050405020304" pitchFamily="18" charset="0"/>
              </a:rPr>
              <a:t> </a:t>
            </a:r>
            <a:r>
              <a:rPr lang="en-US" sz="1400" dirty="0" smtClean="0">
                <a:latin typeface="Consolas" panose="020B0609020204030204" pitchFamily="49" charset="0"/>
                <a:cs typeface="Times New Roman" panose="02020603050405020304" pitchFamily="18" charset="0"/>
              </a:rPr>
              <a:t>   // Function body here...</a:t>
            </a:r>
          </a:p>
          <a:p>
            <a:pPr marL="800100" lvl="2" indent="0">
              <a:buNone/>
            </a:pPr>
            <a:r>
              <a:rPr lang="en-US" sz="1400" dirty="0">
                <a:latin typeface="Consolas" panose="020B0609020204030204" pitchFamily="49" charset="0"/>
                <a:cs typeface="Times New Roman" panose="02020603050405020304" pitchFamily="18" charset="0"/>
              </a:rPr>
              <a:t>}</a:t>
            </a:r>
            <a:endParaRPr lang="en-US" sz="1400" dirty="0" smtClean="0">
              <a:latin typeface="Consolas" panose="020B0609020204030204" pitchFamily="49" charset="0"/>
              <a:cs typeface="Times New Roman" panose="02020603050405020304" pitchFamily="18" charset="0"/>
            </a:endParaRPr>
          </a:p>
        </p:txBody>
      </p:sp>
      <p:sp>
        <p:nvSpPr>
          <p:cNvPr id="5" name="TextBox 4"/>
          <p:cNvSpPr txBox="1"/>
          <p:nvPr/>
        </p:nvSpPr>
        <p:spPr>
          <a:xfrm>
            <a:off x="6228184" y="1047502"/>
            <a:ext cx="1936749" cy="5693866"/>
          </a:xfrm>
          <a:prstGeom prst="rect">
            <a:avLst/>
          </a:prstGeom>
          <a:noFill/>
        </p:spPr>
        <p:txBody>
          <a:bodyPr wrap="none" rtlCol="0">
            <a:spAutoFit/>
          </a:bodyPr>
          <a:lstStyle/>
          <a:p>
            <a:r>
              <a:rPr lang="en-US" dirty="0" smtClean="0">
                <a:solidFill>
                  <a:srgbClr val="0070C0"/>
                </a:solidFill>
                <a:latin typeface="Georgia" panose="02040502050405020303" pitchFamily="18" charset="0"/>
              </a:rPr>
              <a:t>Expected output:</a:t>
            </a:r>
          </a:p>
          <a:p>
            <a:r>
              <a:rPr lang="en-US" sz="1600" dirty="0" smtClean="0">
                <a:solidFill>
                  <a:srgbClr val="0070C0"/>
                </a:solidFill>
                <a:latin typeface="Consolas" panose="020B0609020204030204" pitchFamily="49" charset="0"/>
              </a:rPr>
              <a:t>    -5135|5315-</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-4402|2044-</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-3669|9663-</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-2936|6392-</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-2203|3022-</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-1470|0741-</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-737|737-</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-4|4-</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729|927</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1462|2641</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2195|5912</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2928|8292</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3661|1663</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4394|4934</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5127|7215</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5860|0685</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6593|3956</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7326|6237</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8059|9508</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8792|2978</a:t>
            </a:r>
            <a:endParaRPr lang="en-US" sz="1600" dirty="0">
              <a:solidFill>
                <a:srgbClr val="0070C0"/>
              </a:solidFill>
              <a:latin typeface="Consolas" panose="020B0609020204030204" pitchFamily="49" charset="0"/>
            </a:endParaRPr>
          </a:p>
          <a:p>
            <a:r>
              <a:rPr lang="en-US" sz="1600" dirty="0" smtClean="0">
                <a:solidFill>
                  <a:srgbClr val="0070C0"/>
                </a:solidFill>
                <a:latin typeface="Consolas" panose="020B0609020204030204" pitchFamily="49" charset="0"/>
              </a:rPr>
              <a:t>    9525|5259</a:t>
            </a:r>
            <a:endParaRPr lang="en-US" sz="1600"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51681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US" dirty="0" smtClean="0"/>
              <a:t>Have implemented a number of functions</a:t>
            </a:r>
          </a:p>
          <a:p>
            <a:pPr lvl="1"/>
            <a:r>
              <a:rPr lang="en-US" dirty="0" smtClean="0"/>
              <a:t>Have written tests for each of these functions</a:t>
            </a:r>
          </a:p>
          <a:p>
            <a:pPr lvl="1"/>
            <a:r>
              <a:rPr lang="en-US" dirty="0" smtClean="0"/>
              <a:t>Have, if you did not do the above and did not immediately know the answers, prepared your Notice of Withdrawal to be submitted to the Registrar’s Office</a:t>
            </a:r>
          </a:p>
          <a:p>
            <a:pPr lvl="1"/>
            <a:r>
              <a:rPr lang="en-US" dirty="0" smtClean="0"/>
              <a:t>Should have much more confidence in your ability to author C++ code to solve specific problems</a:t>
            </a:r>
            <a:endParaRPr lang="en-CA" dirty="0"/>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Cplusplus.com</a:t>
            </a:r>
          </a:p>
          <a:p>
            <a:pPr marL="0" indent="0">
              <a:buNone/>
            </a:pPr>
            <a:r>
              <a:rPr lang="en-US" sz="1800" dirty="0"/>
              <a:t>	</a:t>
            </a:r>
            <a:r>
              <a:rPr lang="en-US" sz="1800" dirty="0" smtClean="0"/>
              <a:t>	http</a:t>
            </a:r>
            <a:r>
              <a:rPr lang="en-US" sz="1800" dirty="0"/>
              <a:t>://www.cplusplus.com/reference/cmath/</a:t>
            </a: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p>
        </p:txBody>
      </p:sp>
    </p:spTree>
    <p:extLst>
      <p:ext uri="{BB962C8B-B14F-4D97-AF65-F5344CB8AC3E}">
        <p14:creationId xmlns:p14="http://schemas.microsoft.com/office/powerpoint/2010/main" val="366834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 number greater than</a:t>
            </a:r>
            <a:br>
              <a:rPr lang="en-US" dirty="0" smtClean="0"/>
            </a:br>
            <a:r>
              <a:rPr lang="en-US" dirty="0" smtClean="0"/>
              <a:t>or equal to a given number</a:t>
            </a:r>
            <a:endParaRPr lang="en-CA" dirty="0"/>
          </a:p>
        </p:txBody>
      </p:sp>
      <p:sp>
        <p:nvSpPr>
          <p:cNvPr id="3" name="Content Placeholder 2"/>
          <p:cNvSpPr>
            <a:spLocks noGrp="1"/>
          </p:cNvSpPr>
          <p:nvPr>
            <p:ph idx="1"/>
          </p:nvPr>
        </p:nvSpPr>
        <p:spPr/>
        <p:txBody>
          <a:bodyPr/>
          <a:lstStyle/>
          <a:p>
            <a:r>
              <a:rPr lang="en-US" dirty="0" smtClean="0"/>
              <a:t>Author a function that takes two arguments:</a:t>
            </a:r>
          </a:p>
          <a:p>
            <a:pPr lvl="1"/>
            <a:r>
              <a:rPr lang="en-US" dirty="0" smtClean="0"/>
              <a:t>A string that will be displayed to the user</a:t>
            </a:r>
          </a:p>
          <a:p>
            <a:pPr lvl="1"/>
            <a:r>
              <a:rPr lang="en-US" dirty="0" smtClean="0"/>
              <a:t>An integer </a:t>
            </a:r>
            <a:r>
              <a:rPr lang="en-US" dirty="0" err="1" smtClean="0">
                <a:latin typeface="Consolas" panose="020B0609020204030204" pitchFamily="49" charset="0"/>
              </a:rPr>
              <a:t>lower_bound</a:t>
            </a:r>
            <a:r>
              <a:rPr lang="en-US" dirty="0" smtClean="0"/>
              <a:t> </a:t>
            </a:r>
          </a:p>
          <a:p>
            <a:r>
              <a:rPr lang="en-US" dirty="0" smtClean="0"/>
              <a:t>The function will repeatedly query the user by printing the string and retrieving a value form console input until the user has entered a number greater than or equal to the lower bound</a:t>
            </a:r>
            <a:endParaRPr lang="en-US" i="1" dirty="0" smtClean="0">
              <a:latin typeface="Times New Roman" panose="02020603050405020304" pitchFamily="18" charset="0"/>
              <a:cs typeface="Times New Roman" panose="02020603050405020304" pitchFamily="18" charset="0"/>
            </a:endParaRPr>
          </a:p>
          <a:p>
            <a:pPr lvl="1"/>
            <a:r>
              <a:rPr lang="en-US" dirty="0" smtClean="0"/>
              <a:t>When the user has entered such a number, that value is returned</a:t>
            </a:r>
          </a:p>
          <a:p>
            <a:r>
              <a:rPr lang="en-US" dirty="0" smtClean="0"/>
              <a:t>The function declaration will be</a:t>
            </a:r>
          </a:p>
          <a:p>
            <a:pPr marL="800100" lvl="2" indent="0">
              <a:buNone/>
            </a:pP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get_value_no_less_than</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::string text,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lower_bound</a:t>
            </a:r>
            <a:r>
              <a:rPr lang="en-US" sz="1600" dirty="0" smtClean="0">
                <a:latin typeface="Consolas" panose="020B0609020204030204" pitchFamily="49" charset="0"/>
                <a:cs typeface="Times New Roman" panose="02020603050405020304" pitchFamily="18" charset="0"/>
              </a:rPr>
              <a:t> );</a:t>
            </a:r>
          </a:p>
          <a:p>
            <a:endParaRPr lang="en-US" dirty="0" smtClean="0"/>
          </a:p>
          <a:p>
            <a:r>
              <a:rPr lang="en-US" dirty="0" smtClean="0"/>
              <a:t>You must include the string library:</a:t>
            </a:r>
            <a:endParaRPr lang="en-US" dirty="0"/>
          </a:p>
          <a:p>
            <a:pPr marL="800100" lvl="2" indent="0">
              <a:buNone/>
            </a:pPr>
            <a:r>
              <a:rPr lang="en-US" sz="1600" dirty="0" smtClean="0">
                <a:latin typeface="Consolas" panose="020B0609020204030204" pitchFamily="49" charset="0"/>
                <a:cs typeface="Times New Roman" panose="02020603050405020304" pitchFamily="18" charset="0"/>
              </a:rPr>
              <a:t>#include &lt;string&gt;</a:t>
            </a:r>
            <a:endParaRPr lang="en-US" sz="1600" dirty="0">
              <a:latin typeface="Consolas" panose="020B0609020204030204" pitchFamily="49" charset="0"/>
              <a:cs typeface="Times New Roman" panose="02020603050405020304" pitchFamily="18" charset="0"/>
            </a:endParaRPr>
          </a:p>
          <a:p>
            <a:pPr marL="800100" lvl="2" indent="0">
              <a:buNone/>
            </a:pPr>
            <a:endParaRPr lang="en-US" sz="1600" dirty="0" smtClean="0">
              <a:latin typeface="Consolas" panose="020B0609020204030204" pitchFamily="49"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6859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 number greater than</a:t>
            </a:r>
            <a:br>
              <a:rPr lang="en-US" dirty="0" smtClean="0"/>
            </a:br>
            <a:r>
              <a:rPr lang="en-US" dirty="0" smtClean="0"/>
              <a:t>or equal to a given number</a:t>
            </a:r>
            <a:endParaRPr lang="en-CA" dirty="0"/>
          </a:p>
        </p:txBody>
      </p:sp>
      <p:sp>
        <p:nvSpPr>
          <p:cNvPr id="3" name="Content Placeholder 2"/>
          <p:cNvSpPr>
            <a:spLocks noGrp="1"/>
          </p:cNvSpPr>
          <p:nvPr>
            <p:ph idx="1"/>
          </p:nvPr>
        </p:nvSpPr>
        <p:spPr/>
        <p:txBody>
          <a:bodyPr/>
          <a:lstStyle/>
          <a:p>
            <a:r>
              <a:rPr lang="en-US" dirty="0" smtClean="0"/>
              <a:t>A solution:</a:t>
            </a:r>
          </a:p>
          <a:p>
            <a:pPr marL="800100" lvl="2" indent="0">
              <a:buNone/>
            </a:pP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get_value_no_less_than</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::string text,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lower_bound</a:t>
            </a:r>
            <a:r>
              <a:rPr lang="en-US" sz="1600" dirty="0" smtClean="0">
                <a:latin typeface="Consolas" panose="020B0609020204030204" pitchFamily="49" charset="0"/>
                <a:cs typeface="Times New Roman" panose="02020603050405020304" pitchFamily="18" charset="0"/>
              </a:rPr>
              <a:t>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while ( true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value{};</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r>
              <a:rPr lang="en-US" sz="1600" dirty="0" err="1" smtClean="0">
                <a:latin typeface="Consolas" panose="020B0609020204030204" pitchFamily="49" charset="0"/>
                <a:cs typeface="Times New Roman" panose="02020603050405020304" pitchFamily="18" charset="0"/>
              </a:rPr>
              <a:t>std</a:t>
            </a:r>
            <a:r>
              <a:rPr lang="en-US" sz="1600" dirty="0" smtClean="0">
                <a:latin typeface="Consolas" panose="020B0609020204030204" pitchFamily="49" charset="0"/>
                <a:cs typeface="Times New Roman" panose="02020603050405020304" pitchFamily="18" charset="0"/>
              </a:rPr>
              <a:t>::</a:t>
            </a:r>
            <a:r>
              <a:rPr lang="en-US" sz="1600" dirty="0" err="1" smtClean="0">
                <a:latin typeface="Consolas" panose="020B0609020204030204" pitchFamily="49" charset="0"/>
                <a:cs typeface="Times New Roman" panose="02020603050405020304" pitchFamily="18" charset="0"/>
              </a:rPr>
              <a:t>cout</a:t>
            </a:r>
            <a:r>
              <a:rPr lang="en-US" sz="1600" dirty="0" smtClean="0">
                <a:latin typeface="Consolas" panose="020B0609020204030204" pitchFamily="49" charset="0"/>
                <a:cs typeface="Times New Roman" panose="02020603050405020304" pitchFamily="18" charset="0"/>
              </a:rPr>
              <a:t> &lt;&lt; text;</a:t>
            </a:r>
          </a:p>
          <a:p>
            <a:pPr marL="800100" lvl="2" indent="0">
              <a:buNone/>
            </a:pPr>
            <a:r>
              <a:rPr lang="en-US" sz="1600" dirty="0" smtClean="0">
                <a:latin typeface="Consolas" panose="020B0609020204030204" pitchFamily="49" charset="0"/>
                <a:cs typeface="Times New Roman" panose="02020603050405020304" pitchFamily="18" charset="0"/>
              </a:rPr>
              <a:t>        std::</a:t>
            </a:r>
            <a:r>
              <a:rPr lang="en-US" sz="1600" dirty="0" err="1" smtClean="0">
                <a:latin typeface="Consolas" panose="020B0609020204030204" pitchFamily="49" charset="0"/>
                <a:cs typeface="Times New Roman" panose="02020603050405020304" pitchFamily="18" charset="0"/>
              </a:rPr>
              <a:t>cin</a:t>
            </a:r>
            <a:r>
              <a:rPr lang="en-US" sz="1600" dirty="0" smtClean="0">
                <a:latin typeface="Consolas" panose="020B0609020204030204" pitchFamily="49" charset="0"/>
                <a:cs typeface="Times New Roman" panose="02020603050405020304" pitchFamily="18" charset="0"/>
              </a:rPr>
              <a:t>  &gt;&gt; value;</a:t>
            </a:r>
          </a:p>
          <a:p>
            <a:pPr marL="800100" lvl="2" indent="0">
              <a:buNone/>
            </a:pPr>
            <a:endParaRPr lang="en-US" sz="1600" dirty="0">
              <a:latin typeface="Consolas" panose="020B0609020204030204" pitchFamily="49" charset="0"/>
              <a:cs typeface="Times New Roman" panose="02020603050405020304" pitchFamily="18" charset="0"/>
            </a:endParaRPr>
          </a:p>
          <a:p>
            <a:pPr marL="800100" lvl="2" indent="0">
              <a:buNone/>
            </a:pPr>
            <a:r>
              <a:rPr lang="en-US" sz="1600" dirty="0" smtClean="0">
                <a:latin typeface="Consolas" panose="020B0609020204030204" pitchFamily="49" charset="0"/>
                <a:cs typeface="Times New Roman" panose="02020603050405020304" pitchFamily="18" charset="0"/>
              </a:rPr>
              <a:t>        if ( value &gt;= </a:t>
            </a:r>
            <a:r>
              <a:rPr lang="en-US" sz="1600" dirty="0" err="1" smtClean="0">
                <a:latin typeface="Consolas" panose="020B0609020204030204" pitchFamily="49" charset="0"/>
                <a:cs typeface="Times New Roman" panose="02020603050405020304" pitchFamily="18" charset="0"/>
              </a:rPr>
              <a:t>lower_bound</a:t>
            </a:r>
            <a:r>
              <a:rPr lang="en-US" sz="1600" dirty="0" smtClean="0">
                <a:latin typeface="Consolas" panose="020B0609020204030204" pitchFamily="49" charset="0"/>
                <a:cs typeface="Times New Roman" panose="02020603050405020304" pitchFamily="18" charset="0"/>
              </a:rPr>
              <a:t> ) {</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return value;</a:t>
            </a:r>
          </a:p>
          <a:p>
            <a:pPr marL="800100" lvl="2" indent="0">
              <a:buNone/>
            </a:pPr>
            <a:r>
              <a:rPr lang="en-US" sz="1600" dirty="0">
                <a:latin typeface="Consolas" panose="020B0609020204030204" pitchFamily="49" charset="0"/>
                <a:cs typeface="Times New Roman" panose="02020603050405020304" pitchFamily="18" charset="0"/>
              </a:rPr>
              <a:t> </a:t>
            </a:r>
            <a:r>
              <a:rPr lang="en-US" sz="1600" dirty="0" smtClean="0">
                <a:latin typeface="Consolas" panose="020B0609020204030204" pitchFamily="49" charset="0"/>
                <a:cs typeface="Times New Roman" panose="02020603050405020304" pitchFamily="18" charset="0"/>
              </a:rPr>
              <a:t>       }</a:t>
            </a:r>
          </a:p>
          <a:p>
            <a:pPr marL="800100" lvl="2" indent="0">
              <a:buNone/>
            </a:pPr>
            <a:r>
              <a:rPr lang="en-US" sz="1600" dirty="0" smtClean="0">
                <a:latin typeface="Consolas" panose="020B0609020204030204" pitchFamily="49" charset="0"/>
                <a:cs typeface="Times New Roman" panose="02020603050405020304" pitchFamily="18" charset="0"/>
              </a:rPr>
              <a:t>    }</a:t>
            </a:r>
          </a:p>
          <a:p>
            <a:pPr marL="800100" lvl="2" indent="0">
              <a:buNone/>
            </a:pPr>
            <a:r>
              <a:rPr lang="en-US" sz="1600" dirty="0">
                <a:latin typeface="Consolas" panose="020B0609020204030204" pitchFamily="49" charset="0"/>
                <a:cs typeface="Times New Roman" panose="02020603050405020304" pitchFamily="18" charset="0"/>
              </a:rPr>
              <a:t>}</a:t>
            </a:r>
            <a:endParaRPr lang="en-US" sz="1600" dirty="0" smtClean="0">
              <a:latin typeface="Consolas" panose="020B0609020204030204" pitchFamily="49"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8115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 number greater than</a:t>
            </a:r>
            <a:br>
              <a:rPr lang="en-US" dirty="0" smtClean="0"/>
            </a:br>
            <a:r>
              <a:rPr lang="en-US" dirty="0" smtClean="0"/>
              <a:t>or equal to a given number</a:t>
            </a:r>
            <a:endParaRPr lang="en-CA" dirty="0"/>
          </a:p>
        </p:txBody>
      </p:sp>
      <p:sp>
        <p:nvSpPr>
          <p:cNvPr id="3" name="Content Placeholder 2"/>
          <p:cNvSpPr>
            <a:spLocks noGrp="1"/>
          </p:cNvSpPr>
          <p:nvPr>
            <p:ph idx="1"/>
          </p:nvPr>
        </p:nvSpPr>
        <p:spPr>
          <a:xfrm>
            <a:off x="457200" y="1340768"/>
            <a:ext cx="8579296" cy="4785395"/>
          </a:xfrm>
        </p:spPr>
        <p:txBody>
          <a:bodyPr>
            <a:noAutofit/>
          </a:bodyPr>
          <a:lstStyle/>
          <a:p>
            <a:pPr marL="800100" lvl="2" indent="0">
              <a:buNone/>
            </a:pPr>
            <a:r>
              <a:rPr lang="en-US" sz="1350" dirty="0" smtClean="0">
                <a:latin typeface="Consolas" panose="020B0609020204030204" pitchFamily="49" charset="0"/>
                <a:cs typeface="Times New Roman" panose="02020603050405020304" pitchFamily="18" charset="0"/>
              </a:rPr>
              <a:t>#include &lt;</a:t>
            </a:r>
            <a:r>
              <a:rPr lang="en-US" sz="1350" dirty="0" err="1" smtClean="0">
                <a:latin typeface="Consolas" panose="020B0609020204030204" pitchFamily="49" charset="0"/>
                <a:cs typeface="Times New Roman" panose="02020603050405020304" pitchFamily="18" charset="0"/>
              </a:rPr>
              <a:t>iostream</a:t>
            </a:r>
            <a:r>
              <a:rPr lang="en-US" sz="1350" dirty="0" smtClean="0">
                <a:latin typeface="Consolas" panose="020B0609020204030204" pitchFamily="49" charset="0"/>
                <a:cs typeface="Times New Roman" panose="02020603050405020304" pitchFamily="18" charset="0"/>
              </a:rPr>
              <a:t>&gt;</a:t>
            </a:r>
          </a:p>
          <a:p>
            <a:pPr marL="800100" lvl="2" indent="0">
              <a:buNone/>
            </a:pPr>
            <a:r>
              <a:rPr lang="en-US" sz="1350" dirty="0" smtClean="0">
                <a:latin typeface="Consolas" panose="020B0609020204030204" pitchFamily="49" charset="0"/>
                <a:cs typeface="Times New Roman" panose="02020603050405020304" pitchFamily="18" charset="0"/>
              </a:rPr>
              <a:t>#include &lt;string&gt;</a:t>
            </a:r>
          </a:p>
          <a:p>
            <a:pPr marL="800100" lvl="2" indent="0">
              <a:buNone/>
            </a:pPr>
            <a:endParaRPr lang="en-US" sz="1350" dirty="0">
              <a:latin typeface="Consolas" panose="020B0609020204030204" pitchFamily="49" charset="0"/>
              <a:cs typeface="Times New Roman" panose="02020603050405020304" pitchFamily="18" charset="0"/>
            </a:endParaRPr>
          </a:p>
          <a:p>
            <a:pPr marL="800100" lvl="2" indent="0">
              <a:buNone/>
            </a:pPr>
            <a:r>
              <a:rPr lang="en-US" sz="1350" dirty="0" smtClean="0">
                <a:latin typeface="Consolas" panose="020B0609020204030204" pitchFamily="49" charset="0"/>
                <a:cs typeface="Times New Roman" panose="02020603050405020304" pitchFamily="18" charset="0"/>
              </a:rPr>
              <a:t>// Function declarations</a:t>
            </a:r>
          </a:p>
          <a:p>
            <a:pPr marL="800100" lvl="2" indent="0">
              <a:buNone/>
            </a:pPr>
            <a:r>
              <a:rPr lang="en-US" sz="1350" dirty="0" err="1" smtClean="0">
                <a:latin typeface="Consolas" panose="020B0609020204030204" pitchFamily="49" charset="0"/>
                <a:cs typeface="Times New Roman" panose="02020603050405020304" pitchFamily="18" charset="0"/>
              </a:rPr>
              <a:t>int</a:t>
            </a:r>
            <a:r>
              <a:rPr lang="en-US" sz="1350" dirty="0" smtClean="0">
                <a:latin typeface="Consolas" panose="020B0609020204030204" pitchFamily="49" charset="0"/>
                <a:cs typeface="Times New Roman" panose="02020603050405020304" pitchFamily="18" charset="0"/>
              </a:rPr>
              <a:t> main();</a:t>
            </a:r>
          </a:p>
          <a:p>
            <a:pPr marL="800100" lvl="2" indent="0">
              <a:buNone/>
            </a:pPr>
            <a:r>
              <a:rPr lang="en-US" sz="1350" dirty="0" err="1" smtClean="0">
                <a:latin typeface="Consolas" panose="020B0609020204030204" pitchFamily="49" charset="0"/>
                <a:cs typeface="Times New Roman" panose="02020603050405020304" pitchFamily="18" charset="0"/>
              </a:rPr>
              <a:t>int</a:t>
            </a:r>
            <a:r>
              <a:rPr lang="en-US" sz="1350" dirty="0" smtClean="0">
                <a:latin typeface="Consolas" panose="020B0609020204030204" pitchFamily="49" charset="0"/>
                <a:cs typeface="Times New Roman" panose="02020603050405020304" pitchFamily="18" charset="0"/>
              </a:rPr>
              <a:t> </a:t>
            </a:r>
            <a:r>
              <a:rPr lang="en-US" sz="1350" dirty="0" err="1" smtClean="0">
                <a:latin typeface="Consolas" panose="020B0609020204030204" pitchFamily="49" charset="0"/>
                <a:cs typeface="Times New Roman" panose="02020603050405020304" pitchFamily="18" charset="0"/>
              </a:rPr>
              <a:t>get_value_no_less_than</a:t>
            </a:r>
            <a:r>
              <a:rPr lang="en-US" sz="1350" dirty="0" smtClean="0">
                <a:latin typeface="Consolas" panose="020B0609020204030204" pitchFamily="49" charset="0"/>
                <a:cs typeface="Times New Roman" panose="02020603050405020304" pitchFamily="18" charset="0"/>
              </a:rPr>
              <a:t>( </a:t>
            </a:r>
            <a:r>
              <a:rPr lang="en-US" sz="1350" dirty="0" err="1" smtClean="0">
                <a:latin typeface="Consolas" panose="020B0609020204030204" pitchFamily="49" charset="0"/>
                <a:cs typeface="Times New Roman" panose="02020603050405020304" pitchFamily="18" charset="0"/>
              </a:rPr>
              <a:t>std</a:t>
            </a:r>
            <a:r>
              <a:rPr lang="en-US" sz="1350" dirty="0" smtClean="0">
                <a:latin typeface="Consolas" panose="020B0609020204030204" pitchFamily="49" charset="0"/>
                <a:cs typeface="Times New Roman" panose="02020603050405020304" pitchFamily="18" charset="0"/>
              </a:rPr>
              <a:t>::string text, </a:t>
            </a:r>
            <a:r>
              <a:rPr lang="en-US" sz="1350" dirty="0" err="1" smtClean="0">
                <a:latin typeface="Consolas" panose="020B0609020204030204" pitchFamily="49" charset="0"/>
                <a:cs typeface="Times New Roman" panose="02020603050405020304" pitchFamily="18" charset="0"/>
              </a:rPr>
              <a:t>int</a:t>
            </a:r>
            <a:r>
              <a:rPr lang="en-US" sz="1350" dirty="0" smtClean="0">
                <a:latin typeface="Consolas" panose="020B0609020204030204" pitchFamily="49" charset="0"/>
                <a:cs typeface="Times New Roman" panose="02020603050405020304" pitchFamily="18" charset="0"/>
              </a:rPr>
              <a:t> </a:t>
            </a:r>
            <a:r>
              <a:rPr lang="en-US" sz="1350" dirty="0" err="1" smtClean="0">
                <a:latin typeface="Consolas" panose="020B0609020204030204" pitchFamily="49" charset="0"/>
                <a:cs typeface="Times New Roman" panose="02020603050405020304" pitchFamily="18" charset="0"/>
              </a:rPr>
              <a:t>lower_bound</a:t>
            </a:r>
            <a:r>
              <a:rPr lang="en-US" sz="1350" dirty="0" smtClean="0">
                <a:latin typeface="Consolas" panose="020B0609020204030204" pitchFamily="49" charset="0"/>
                <a:cs typeface="Times New Roman" panose="02020603050405020304" pitchFamily="18" charset="0"/>
              </a:rPr>
              <a:t> );</a:t>
            </a:r>
          </a:p>
          <a:p>
            <a:pPr marL="800100" lvl="2" indent="0">
              <a:buNone/>
            </a:pPr>
            <a:endParaRPr lang="en-US" sz="1350" dirty="0">
              <a:latin typeface="Consolas" panose="020B0609020204030204" pitchFamily="49" charset="0"/>
              <a:cs typeface="Times New Roman" panose="02020603050405020304" pitchFamily="18" charset="0"/>
            </a:endParaRPr>
          </a:p>
          <a:p>
            <a:pPr marL="800100" lvl="2" indent="0">
              <a:buNone/>
            </a:pPr>
            <a:r>
              <a:rPr lang="en-US" sz="1350" dirty="0" smtClean="0">
                <a:latin typeface="Consolas" panose="020B0609020204030204" pitchFamily="49" charset="0"/>
                <a:cs typeface="Times New Roman" panose="02020603050405020304" pitchFamily="18" charset="0"/>
              </a:rPr>
              <a:t>// Function definitions</a:t>
            </a:r>
            <a:endParaRPr lang="en-US" sz="1350" dirty="0">
              <a:latin typeface="Consolas" panose="020B0609020204030204" pitchFamily="49" charset="0"/>
              <a:cs typeface="Times New Roman" panose="02020603050405020304" pitchFamily="18" charset="0"/>
            </a:endParaRPr>
          </a:p>
          <a:p>
            <a:pPr marL="800100" lvl="2" indent="0">
              <a:buNone/>
            </a:pPr>
            <a:r>
              <a:rPr lang="en-US" sz="1350" dirty="0" err="1" smtClean="0">
                <a:latin typeface="Consolas" panose="020B0609020204030204" pitchFamily="49" charset="0"/>
                <a:cs typeface="Times New Roman" panose="02020603050405020304" pitchFamily="18" charset="0"/>
              </a:rPr>
              <a:t>int</a:t>
            </a:r>
            <a:r>
              <a:rPr lang="en-US" sz="1350" dirty="0" smtClean="0">
                <a:latin typeface="Consolas" panose="020B0609020204030204" pitchFamily="49" charset="0"/>
                <a:cs typeface="Times New Roman" panose="02020603050405020304" pitchFamily="18" charset="0"/>
              </a:rPr>
              <a:t> main() {</a:t>
            </a:r>
          </a:p>
          <a:p>
            <a:pPr marL="800100" lvl="2" indent="0">
              <a:buNone/>
            </a:pPr>
            <a:r>
              <a:rPr lang="en-US" sz="1350" dirty="0" smtClean="0">
                <a:latin typeface="Consolas" panose="020B0609020204030204" pitchFamily="49" charset="0"/>
                <a:cs typeface="Times New Roman" panose="02020603050405020304" pitchFamily="18" charset="0"/>
              </a:rPr>
              <a:t>    </a:t>
            </a:r>
            <a:r>
              <a:rPr lang="en-US" sz="1350" dirty="0" err="1" smtClean="0">
                <a:latin typeface="Consolas" panose="020B0609020204030204" pitchFamily="49" charset="0"/>
                <a:cs typeface="Times New Roman" panose="02020603050405020304" pitchFamily="18" charset="0"/>
              </a:rPr>
              <a:t>int</a:t>
            </a:r>
            <a:r>
              <a:rPr lang="en-US" sz="1350" dirty="0" smtClean="0">
                <a:latin typeface="Consolas" panose="020B0609020204030204" pitchFamily="49" charset="0"/>
                <a:cs typeface="Times New Roman" panose="02020603050405020304" pitchFamily="18" charset="0"/>
              </a:rPr>
              <a:t> n{ </a:t>
            </a:r>
            <a:r>
              <a:rPr lang="en-US" sz="1350" dirty="0" err="1">
                <a:latin typeface="Consolas" panose="020B0609020204030204" pitchFamily="49" charset="0"/>
                <a:cs typeface="Times New Roman" panose="02020603050405020304" pitchFamily="18" charset="0"/>
              </a:rPr>
              <a:t>get_value_no_less_than</a:t>
            </a:r>
            <a:r>
              <a:rPr lang="en-US" sz="1350" dirty="0">
                <a:latin typeface="Consolas" panose="020B0609020204030204" pitchFamily="49" charset="0"/>
                <a:cs typeface="Times New Roman" panose="02020603050405020304" pitchFamily="18" charset="0"/>
              </a:rPr>
              <a:t>( </a:t>
            </a:r>
            <a:r>
              <a:rPr lang="en-US" sz="1350" dirty="0" smtClean="0">
                <a:latin typeface="Consolas" panose="020B0609020204030204" pitchFamily="49" charset="0"/>
                <a:cs typeface="Times New Roman" panose="02020603050405020304" pitchFamily="18" charset="0"/>
              </a:rPr>
              <a:t>"Enter a positive integer: ", 1 ) };</a:t>
            </a:r>
          </a:p>
          <a:p>
            <a:pPr marL="800100" lvl="2" indent="0">
              <a:buNone/>
            </a:pPr>
            <a:r>
              <a:rPr lang="en-US" sz="1350" dirty="0">
                <a:latin typeface="Consolas" panose="020B0609020204030204" pitchFamily="49" charset="0"/>
                <a:cs typeface="Times New Roman" panose="02020603050405020304" pitchFamily="18" charset="0"/>
              </a:rPr>
              <a:t>  </a:t>
            </a:r>
            <a:r>
              <a:rPr lang="en-US" sz="1350" dirty="0" smtClean="0">
                <a:latin typeface="Consolas" panose="020B0609020204030204" pitchFamily="49" charset="0"/>
                <a:cs typeface="Times New Roman" panose="02020603050405020304" pitchFamily="18" charset="0"/>
              </a:rPr>
              <a:t>  </a:t>
            </a:r>
            <a:r>
              <a:rPr lang="en-US" sz="1350" dirty="0" err="1" smtClean="0">
                <a:latin typeface="Consolas" panose="020B0609020204030204" pitchFamily="49" charset="0"/>
                <a:cs typeface="Times New Roman" panose="02020603050405020304" pitchFamily="18" charset="0"/>
              </a:rPr>
              <a:t>std</a:t>
            </a:r>
            <a:r>
              <a:rPr lang="en-US" sz="1350" dirty="0" smtClean="0">
                <a:latin typeface="Consolas" panose="020B0609020204030204" pitchFamily="49" charset="0"/>
                <a:cs typeface="Times New Roman" panose="02020603050405020304" pitchFamily="18" charset="0"/>
              </a:rPr>
              <a:t>::</a:t>
            </a:r>
            <a:r>
              <a:rPr lang="en-US" sz="1350" dirty="0" err="1" smtClean="0">
                <a:latin typeface="Consolas" panose="020B0609020204030204" pitchFamily="49" charset="0"/>
                <a:cs typeface="Times New Roman" panose="02020603050405020304" pitchFamily="18" charset="0"/>
              </a:rPr>
              <a:t>cout</a:t>
            </a:r>
            <a:r>
              <a:rPr lang="en-US" sz="1350" dirty="0" smtClean="0">
                <a:latin typeface="Consolas" panose="020B0609020204030204" pitchFamily="49" charset="0"/>
                <a:cs typeface="Times New Roman" panose="02020603050405020304" pitchFamily="18" charset="0"/>
              </a:rPr>
              <a:t> &lt;&lt; "The user entered " &lt;&lt; n &lt;&lt; </a:t>
            </a:r>
            <a:r>
              <a:rPr lang="en-US" sz="1350" dirty="0" err="1" smtClean="0">
                <a:latin typeface="Consolas" panose="020B0609020204030204" pitchFamily="49" charset="0"/>
                <a:cs typeface="Times New Roman" panose="02020603050405020304" pitchFamily="18" charset="0"/>
              </a:rPr>
              <a:t>std</a:t>
            </a:r>
            <a:r>
              <a:rPr lang="en-US" sz="1350" dirty="0" smtClean="0">
                <a:latin typeface="Consolas" panose="020B0609020204030204" pitchFamily="49" charset="0"/>
                <a:cs typeface="Times New Roman" panose="02020603050405020304" pitchFamily="18" charset="0"/>
              </a:rPr>
              <a:t>::</a:t>
            </a:r>
            <a:r>
              <a:rPr lang="en-US" sz="1350" dirty="0" err="1" smtClean="0">
                <a:latin typeface="Consolas" panose="020B0609020204030204" pitchFamily="49" charset="0"/>
                <a:cs typeface="Times New Roman" panose="02020603050405020304" pitchFamily="18" charset="0"/>
              </a:rPr>
              <a:t>endl</a:t>
            </a:r>
            <a:r>
              <a:rPr lang="en-US" sz="1350" dirty="0" smtClean="0">
                <a:latin typeface="Consolas" panose="020B0609020204030204" pitchFamily="49" charset="0"/>
                <a:cs typeface="Times New Roman" panose="02020603050405020304" pitchFamily="18" charset="0"/>
              </a:rPr>
              <a:t>;</a:t>
            </a:r>
          </a:p>
          <a:p>
            <a:pPr marL="800100" lvl="2" indent="0">
              <a:buNone/>
            </a:pPr>
            <a:endParaRPr lang="en-US" sz="1350" dirty="0" smtClean="0">
              <a:latin typeface="Consolas" panose="020B0609020204030204" pitchFamily="49" charset="0"/>
              <a:cs typeface="Times New Roman" panose="02020603050405020304" pitchFamily="18" charset="0"/>
            </a:endParaRPr>
          </a:p>
          <a:p>
            <a:pPr marL="800100" lvl="2" indent="0">
              <a:buNone/>
            </a:pPr>
            <a:r>
              <a:rPr lang="en-US" sz="1350" dirty="0">
                <a:latin typeface="Consolas" panose="020B0609020204030204" pitchFamily="49" charset="0"/>
                <a:cs typeface="Times New Roman" panose="02020603050405020304" pitchFamily="18" charset="0"/>
              </a:rPr>
              <a:t> </a:t>
            </a:r>
            <a:r>
              <a:rPr lang="en-US" sz="1350" dirty="0" smtClean="0">
                <a:latin typeface="Consolas" panose="020B0609020204030204" pitchFamily="49" charset="0"/>
                <a:cs typeface="Times New Roman" panose="02020603050405020304" pitchFamily="18" charset="0"/>
              </a:rPr>
              <a:t>   n </a:t>
            </a:r>
            <a:r>
              <a:rPr lang="en-US" sz="1350" dirty="0">
                <a:latin typeface="Consolas" panose="020B0609020204030204" pitchFamily="49" charset="0"/>
                <a:cs typeface="Times New Roman" panose="02020603050405020304" pitchFamily="18" charset="0"/>
              </a:rPr>
              <a:t>= </a:t>
            </a:r>
            <a:r>
              <a:rPr lang="en-US" sz="1350" dirty="0" err="1">
                <a:latin typeface="Consolas" panose="020B0609020204030204" pitchFamily="49" charset="0"/>
                <a:cs typeface="Times New Roman" panose="02020603050405020304" pitchFamily="18" charset="0"/>
              </a:rPr>
              <a:t>get_value_no_less_than</a:t>
            </a:r>
            <a:r>
              <a:rPr lang="en-US" sz="1350" dirty="0">
                <a:latin typeface="Consolas" panose="020B0609020204030204" pitchFamily="49" charset="0"/>
                <a:cs typeface="Times New Roman" panose="02020603050405020304" pitchFamily="18" charset="0"/>
              </a:rPr>
              <a:t>( "Enter a </a:t>
            </a:r>
            <a:r>
              <a:rPr lang="en-US" sz="1350" dirty="0" smtClean="0">
                <a:latin typeface="Consolas" panose="020B0609020204030204" pitchFamily="49" charset="0"/>
                <a:cs typeface="Times New Roman" panose="02020603050405020304" pitchFamily="18" charset="0"/>
              </a:rPr>
              <a:t>non-negative integer: ", </a:t>
            </a:r>
            <a:r>
              <a:rPr lang="en-US" sz="1350" dirty="0">
                <a:latin typeface="Consolas" panose="020B0609020204030204" pitchFamily="49" charset="0"/>
                <a:cs typeface="Times New Roman" panose="02020603050405020304" pitchFamily="18" charset="0"/>
              </a:rPr>
              <a:t>0 </a:t>
            </a:r>
            <a:r>
              <a:rPr lang="en-US" sz="1350" dirty="0" smtClean="0">
                <a:latin typeface="Consolas" panose="020B0609020204030204" pitchFamily="49" charset="0"/>
                <a:cs typeface="Times New Roman" panose="02020603050405020304" pitchFamily="18" charset="0"/>
              </a:rPr>
              <a:t>);</a:t>
            </a:r>
          </a:p>
          <a:p>
            <a:pPr marL="800100" lvl="2" indent="0">
              <a:buNone/>
            </a:pPr>
            <a:r>
              <a:rPr lang="en-US" sz="1350" dirty="0" smtClean="0">
                <a:latin typeface="Consolas" panose="020B0609020204030204" pitchFamily="49" charset="0"/>
                <a:cs typeface="Times New Roman" panose="02020603050405020304" pitchFamily="18" charset="0"/>
              </a:rPr>
              <a:t>    </a:t>
            </a:r>
            <a:r>
              <a:rPr lang="en-US" sz="1350" dirty="0" err="1">
                <a:latin typeface="Consolas" panose="020B0609020204030204" pitchFamily="49" charset="0"/>
                <a:cs typeface="Times New Roman" panose="02020603050405020304" pitchFamily="18" charset="0"/>
              </a:rPr>
              <a:t>std</a:t>
            </a:r>
            <a:r>
              <a:rPr lang="en-US" sz="1350" dirty="0">
                <a:latin typeface="Consolas" panose="020B0609020204030204" pitchFamily="49" charset="0"/>
                <a:cs typeface="Times New Roman" panose="02020603050405020304" pitchFamily="18" charset="0"/>
              </a:rPr>
              <a:t>::</a:t>
            </a:r>
            <a:r>
              <a:rPr lang="en-US" sz="1350" dirty="0" err="1">
                <a:latin typeface="Consolas" panose="020B0609020204030204" pitchFamily="49" charset="0"/>
                <a:cs typeface="Times New Roman" panose="02020603050405020304" pitchFamily="18" charset="0"/>
              </a:rPr>
              <a:t>cout</a:t>
            </a:r>
            <a:r>
              <a:rPr lang="en-US" sz="1350" dirty="0">
                <a:latin typeface="Consolas" panose="020B0609020204030204" pitchFamily="49" charset="0"/>
                <a:cs typeface="Times New Roman" panose="02020603050405020304" pitchFamily="18" charset="0"/>
              </a:rPr>
              <a:t> &lt;&lt; "The user entered " &lt;&lt; n &lt;&lt; </a:t>
            </a:r>
            <a:r>
              <a:rPr lang="en-US" sz="1350" dirty="0" err="1">
                <a:latin typeface="Consolas" panose="020B0609020204030204" pitchFamily="49" charset="0"/>
                <a:cs typeface="Times New Roman" panose="02020603050405020304" pitchFamily="18" charset="0"/>
              </a:rPr>
              <a:t>std</a:t>
            </a:r>
            <a:r>
              <a:rPr lang="en-US" sz="1350" dirty="0">
                <a:latin typeface="Consolas" panose="020B0609020204030204" pitchFamily="49" charset="0"/>
                <a:cs typeface="Times New Roman" panose="02020603050405020304" pitchFamily="18" charset="0"/>
              </a:rPr>
              <a:t>::</a:t>
            </a:r>
            <a:r>
              <a:rPr lang="en-US" sz="1350" dirty="0" err="1">
                <a:latin typeface="Consolas" panose="020B0609020204030204" pitchFamily="49" charset="0"/>
                <a:cs typeface="Times New Roman" panose="02020603050405020304" pitchFamily="18" charset="0"/>
              </a:rPr>
              <a:t>endl</a:t>
            </a:r>
            <a:r>
              <a:rPr lang="en-US" sz="1350" dirty="0" smtClean="0">
                <a:latin typeface="Consolas" panose="020B0609020204030204" pitchFamily="49" charset="0"/>
                <a:cs typeface="Times New Roman" panose="02020603050405020304" pitchFamily="18" charset="0"/>
              </a:rPr>
              <a:t>;</a:t>
            </a:r>
          </a:p>
          <a:p>
            <a:pPr marL="800100" lvl="2" indent="0">
              <a:buNone/>
            </a:pPr>
            <a:endParaRPr lang="en-US" sz="1350" dirty="0" smtClean="0">
              <a:latin typeface="Consolas" panose="020B0609020204030204" pitchFamily="49" charset="0"/>
              <a:cs typeface="Times New Roman" panose="02020603050405020304" pitchFamily="18" charset="0"/>
            </a:endParaRPr>
          </a:p>
          <a:p>
            <a:pPr marL="800100" lvl="2" indent="0">
              <a:buNone/>
            </a:pPr>
            <a:r>
              <a:rPr lang="en-US" sz="1350" dirty="0" smtClean="0">
                <a:latin typeface="Consolas" panose="020B0609020204030204" pitchFamily="49" charset="0"/>
                <a:cs typeface="Times New Roman" panose="02020603050405020304" pitchFamily="18" charset="0"/>
              </a:rPr>
              <a:t>    </a:t>
            </a:r>
            <a:r>
              <a:rPr lang="en-US" sz="1350" dirty="0">
                <a:latin typeface="Consolas" panose="020B0609020204030204" pitchFamily="49" charset="0"/>
                <a:cs typeface="Times New Roman" panose="02020603050405020304" pitchFamily="18" charset="0"/>
              </a:rPr>
              <a:t>n = </a:t>
            </a:r>
            <a:r>
              <a:rPr lang="en-US" sz="1350" dirty="0" err="1">
                <a:latin typeface="Consolas" panose="020B0609020204030204" pitchFamily="49" charset="0"/>
                <a:cs typeface="Times New Roman" panose="02020603050405020304" pitchFamily="18" charset="0"/>
              </a:rPr>
              <a:t>get_value_no_less_than</a:t>
            </a:r>
            <a:r>
              <a:rPr lang="en-US" sz="1350" dirty="0" smtClean="0">
                <a:latin typeface="Consolas" panose="020B0609020204030204" pitchFamily="49" charset="0"/>
                <a:cs typeface="Times New Roman" panose="02020603050405020304" pitchFamily="18" charset="0"/>
              </a:rPr>
              <a:t>(</a:t>
            </a:r>
          </a:p>
          <a:p>
            <a:pPr marL="800100" lvl="2" indent="0">
              <a:buNone/>
            </a:pPr>
            <a:r>
              <a:rPr lang="en-US" sz="1350" dirty="0">
                <a:latin typeface="Consolas" panose="020B0609020204030204" pitchFamily="49" charset="0"/>
                <a:cs typeface="Times New Roman" panose="02020603050405020304" pitchFamily="18" charset="0"/>
              </a:rPr>
              <a:t> </a:t>
            </a:r>
            <a:r>
              <a:rPr lang="en-US" sz="1350" dirty="0" smtClean="0">
                <a:latin typeface="Consolas" panose="020B0609020204030204" pitchFamily="49" charset="0"/>
                <a:cs typeface="Times New Roman" panose="02020603050405020304" pitchFamily="18" charset="0"/>
              </a:rPr>
              <a:t>          </a:t>
            </a:r>
            <a:r>
              <a:rPr lang="en-US" sz="1350" dirty="0">
                <a:latin typeface="Consolas" panose="020B0609020204030204" pitchFamily="49" charset="0"/>
                <a:cs typeface="Times New Roman" panose="02020603050405020304" pitchFamily="18" charset="0"/>
              </a:rPr>
              <a:t>"Enter </a:t>
            </a:r>
            <a:r>
              <a:rPr lang="en-US" sz="1350" dirty="0" smtClean="0">
                <a:latin typeface="Consolas" panose="020B0609020204030204" pitchFamily="49" charset="0"/>
                <a:cs typeface="Times New Roman" panose="02020603050405020304" pitchFamily="18" charset="0"/>
              </a:rPr>
              <a:t>an integer greater than 100: ", 101 </a:t>
            </a:r>
            <a:r>
              <a:rPr lang="en-US" sz="1350" dirty="0">
                <a:latin typeface="Consolas" panose="020B0609020204030204" pitchFamily="49" charset="0"/>
                <a:cs typeface="Times New Roman" panose="02020603050405020304" pitchFamily="18" charset="0"/>
              </a:rPr>
              <a:t>);</a:t>
            </a:r>
          </a:p>
          <a:p>
            <a:pPr marL="800100" lvl="2" indent="0">
              <a:buNone/>
            </a:pPr>
            <a:r>
              <a:rPr lang="en-US" sz="1350" dirty="0">
                <a:latin typeface="Consolas" panose="020B0609020204030204" pitchFamily="49" charset="0"/>
                <a:cs typeface="Times New Roman" panose="02020603050405020304" pitchFamily="18" charset="0"/>
              </a:rPr>
              <a:t>    </a:t>
            </a:r>
            <a:r>
              <a:rPr lang="en-US" sz="1350" dirty="0" err="1">
                <a:latin typeface="Consolas" panose="020B0609020204030204" pitchFamily="49" charset="0"/>
                <a:cs typeface="Times New Roman" panose="02020603050405020304" pitchFamily="18" charset="0"/>
              </a:rPr>
              <a:t>std</a:t>
            </a:r>
            <a:r>
              <a:rPr lang="en-US" sz="1350" dirty="0">
                <a:latin typeface="Consolas" panose="020B0609020204030204" pitchFamily="49" charset="0"/>
                <a:cs typeface="Times New Roman" panose="02020603050405020304" pitchFamily="18" charset="0"/>
              </a:rPr>
              <a:t>::</a:t>
            </a:r>
            <a:r>
              <a:rPr lang="en-US" sz="1350" dirty="0" err="1">
                <a:latin typeface="Consolas" panose="020B0609020204030204" pitchFamily="49" charset="0"/>
                <a:cs typeface="Times New Roman" panose="02020603050405020304" pitchFamily="18" charset="0"/>
              </a:rPr>
              <a:t>cout</a:t>
            </a:r>
            <a:r>
              <a:rPr lang="en-US" sz="1350" dirty="0">
                <a:latin typeface="Consolas" panose="020B0609020204030204" pitchFamily="49" charset="0"/>
                <a:cs typeface="Times New Roman" panose="02020603050405020304" pitchFamily="18" charset="0"/>
              </a:rPr>
              <a:t> &lt;&lt; "The user entered " &lt;&lt; n &lt;&lt; </a:t>
            </a:r>
            <a:r>
              <a:rPr lang="en-US" sz="1350" dirty="0" err="1">
                <a:latin typeface="Consolas" panose="020B0609020204030204" pitchFamily="49" charset="0"/>
                <a:cs typeface="Times New Roman" panose="02020603050405020304" pitchFamily="18" charset="0"/>
              </a:rPr>
              <a:t>std</a:t>
            </a:r>
            <a:r>
              <a:rPr lang="en-US" sz="1350" dirty="0">
                <a:latin typeface="Consolas" panose="020B0609020204030204" pitchFamily="49" charset="0"/>
                <a:cs typeface="Times New Roman" panose="02020603050405020304" pitchFamily="18" charset="0"/>
              </a:rPr>
              <a:t>::</a:t>
            </a:r>
            <a:r>
              <a:rPr lang="en-US" sz="1350" dirty="0" err="1">
                <a:latin typeface="Consolas" panose="020B0609020204030204" pitchFamily="49" charset="0"/>
                <a:cs typeface="Times New Roman" panose="02020603050405020304" pitchFamily="18" charset="0"/>
              </a:rPr>
              <a:t>endl</a:t>
            </a:r>
            <a:r>
              <a:rPr lang="en-US" sz="1350" dirty="0">
                <a:latin typeface="Consolas" panose="020B0609020204030204" pitchFamily="49" charset="0"/>
                <a:cs typeface="Times New Roman" panose="02020603050405020304" pitchFamily="18" charset="0"/>
              </a:rPr>
              <a:t>;</a:t>
            </a:r>
          </a:p>
          <a:p>
            <a:pPr marL="800100" lvl="2" indent="0">
              <a:buNone/>
            </a:pPr>
            <a:endParaRPr lang="en-US" sz="1350" dirty="0" smtClean="0">
              <a:latin typeface="Consolas" panose="020B0609020204030204" pitchFamily="49" charset="0"/>
              <a:cs typeface="Times New Roman" panose="02020603050405020304" pitchFamily="18" charset="0"/>
            </a:endParaRPr>
          </a:p>
          <a:p>
            <a:pPr marL="800100" lvl="2" indent="0">
              <a:buNone/>
            </a:pPr>
            <a:r>
              <a:rPr lang="en-US" sz="1350" dirty="0" smtClean="0">
                <a:latin typeface="Consolas" panose="020B0609020204030204" pitchFamily="49" charset="0"/>
                <a:cs typeface="Times New Roman" panose="02020603050405020304" pitchFamily="18" charset="0"/>
              </a:rPr>
              <a:t>    return 0;</a:t>
            </a:r>
          </a:p>
          <a:p>
            <a:pPr marL="800100" lvl="2" indent="0">
              <a:buNone/>
            </a:pPr>
            <a:r>
              <a:rPr lang="en-US" sz="1350" dirty="0" smtClean="0">
                <a:latin typeface="Consolas" panose="020B0609020204030204" pitchFamily="49" charset="0"/>
                <a:cs typeface="Times New Roman" panose="02020603050405020304" pitchFamily="18" charset="0"/>
              </a:rPr>
              <a:t>}</a:t>
            </a:r>
          </a:p>
          <a:p>
            <a:pPr marL="800100" lvl="2" indent="0">
              <a:buNone/>
            </a:pPr>
            <a:r>
              <a:rPr lang="en-US" sz="1350" dirty="0" smtClean="0">
                <a:latin typeface="Consolas" panose="020B0609020204030204" pitchFamily="49" charset="0"/>
                <a:cs typeface="Times New Roman" panose="02020603050405020304" pitchFamily="18" charset="0"/>
              </a:rPr>
              <a:t>// ...other function definitions</a:t>
            </a:r>
          </a:p>
        </p:txBody>
      </p:sp>
    </p:spTree>
    <p:custDataLst>
      <p:tags r:id="rId1"/>
    </p:custDataLst>
    <p:extLst>
      <p:ext uri="{BB962C8B-B14F-4D97-AF65-F5344CB8AC3E}">
        <p14:creationId xmlns:p14="http://schemas.microsoft.com/office/powerpoint/2010/main" val="254640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 number greater than</a:t>
            </a:r>
            <a:br>
              <a:rPr lang="en-US" dirty="0" smtClean="0"/>
            </a:br>
            <a:r>
              <a:rPr lang="en-US" dirty="0" smtClean="0"/>
              <a:t>or equal to a given number</a:t>
            </a:r>
            <a:endParaRPr lang="en-CA" dirty="0"/>
          </a:p>
        </p:txBody>
      </p:sp>
      <p:sp>
        <p:nvSpPr>
          <p:cNvPr id="3" name="Content Placeholder 2"/>
          <p:cNvSpPr>
            <a:spLocks noGrp="1"/>
          </p:cNvSpPr>
          <p:nvPr>
            <p:ph idx="1"/>
          </p:nvPr>
        </p:nvSpPr>
        <p:spPr/>
        <p:txBody>
          <a:bodyPr/>
          <a:lstStyle/>
          <a:p>
            <a:r>
              <a:rPr lang="en-US" dirty="0" smtClean="0"/>
              <a:t>At this point, if necessary, you should be able to create a function that requires the user to:</a:t>
            </a:r>
          </a:p>
          <a:p>
            <a:pPr lvl="1"/>
            <a:r>
              <a:rPr lang="en-US" dirty="0" smtClean="0"/>
              <a:t>Enter a number no greater than a given number</a:t>
            </a:r>
          </a:p>
          <a:p>
            <a:pPr lvl="1"/>
            <a:r>
              <a:rPr lang="en-US" dirty="0" smtClean="0"/>
              <a:t>Enter a number that falls between two given numbers</a:t>
            </a:r>
          </a:p>
          <a:p>
            <a:pPr lvl="1"/>
            <a:endParaRPr lang="en-US" dirty="0"/>
          </a:p>
          <a:p>
            <a:r>
              <a:rPr lang="en-US" dirty="0" smtClean="0"/>
              <a:t>You should be able to do this for both type </a:t>
            </a:r>
            <a:r>
              <a:rPr lang="en-US" dirty="0" err="1" smtClean="0">
                <a:latin typeface="Consolas" panose="020B0609020204030204" pitchFamily="49" charset="0"/>
              </a:rPr>
              <a:t>int</a:t>
            </a:r>
            <a:r>
              <a:rPr lang="en-US" dirty="0" smtClean="0"/>
              <a:t> and type </a:t>
            </a:r>
            <a:r>
              <a:rPr lang="en-US" dirty="0" smtClean="0">
                <a:latin typeface="Consolas" panose="020B0609020204030204" pitchFamily="49" charset="0"/>
              </a:rPr>
              <a:t>double</a:t>
            </a:r>
            <a:endParaRPr lang="en-US" sz="1600" dirty="0" smtClean="0">
              <a:latin typeface="Consolas" panose="020B0609020204030204" pitchFamily="49"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2005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coefficients</a:t>
            </a:r>
            <a:endParaRPr lang="en-CA" dirty="0"/>
          </a:p>
        </p:txBody>
      </p:sp>
      <p:sp>
        <p:nvSpPr>
          <p:cNvPr id="3" name="Content Placeholder 2"/>
          <p:cNvSpPr>
            <a:spLocks noGrp="1"/>
          </p:cNvSpPr>
          <p:nvPr>
            <p:ph idx="1"/>
          </p:nvPr>
        </p:nvSpPr>
        <p:spPr/>
        <p:txBody>
          <a:bodyPr/>
          <a:lstStyle/>
          <a:p>
            <a:r>
              <a:rPr lang="en-US" dirty="0" smtClean="0"/>
              <a:t>Author a function that takes two arguments:</a:t>
            </a:r>
          </a:p>
          <a:p>
            <a:pPr lvl="1"/>
            <a:r>
              <a:rPr lang="en-US" dirty="0" smtClean="0"/>
              <a:t>Two integers </a:t>
            </a:r>
            <a:r>
              <a:rPr lang="en-US" i="1" dirty="0" smtClean="0"/>
              <a:t>n</a:t>
            </a:r>
            <a:r>
              <a:rPr lang="en-US" dirty="0"/>
              <a:t> </a:t>
            </a:r>
            <a:r>
              <a:rPr lang="en-US" dirty="0" smtClean="0"/>
              <a:t>and </a:t>
            </a:r>
            <a:r>
              <a:rPr lang="en-US" i="1" dirty="0" smtClean="0"/>
              <a:t>k</a:t>
            </a:r>
            <a:endParaRPr lang="en-US" dirty="0" smtClean="0"/>
          </a:p>
          <a:p>
            <a:r>
              <a:rPr lang="en-US" dirty="0"/>
              <a:t>If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0</a:t>
            </a:r>
            <a:r>
              <a:rPr lang="en-US" dirty="0" smtClean="0"/>
              <a:t>, </a:t>
            </a:r>
            <a:r>
              <a:rPr lang="en-US" dirty="0"/>
              <a:t>return </a:t>
            </a:r>
            <a:r>
              <a:rPr lang="en-US" dirty="0">
                <a:latin typeface="Times New Roman" panose="02020603050405020304" pitchFamily="18" charset="0"/>
                <a:cs typeface="Times New Roman" panose="02020603050405020304" pitchFamily="18" charset="0"/>
              </a:rPr>
              <a:t>0</a:t>
            </a:r>
            <a:endParaRPr lang="en-US" i="1" dirty="0">
              <a:latin typeface="Times New Roman" panose="02020603050405020304" pitchFamily="18" charset="0"/>
              <a:cs typeface="Times New Roman" panose="02020603050405020304" pitchFamily="18" charset="0"/>
            </a:endParaRPr>
          </a:p>
          <a:p>
            <a:r>
              <a:rPr lang="en-US" dirty="0" smtClean="0"/>
              <a:t>If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&lt; 0</a:t>
            </a:r>
            <a:r>
              <a:rPr lang="en-US" dirty="0" smtClean="0"/>
              <a:t> or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&gt; </a:t>
            </a:r>
            <a:r>
              <a:rPr lang="en-US" i="1" dirty="0" smtClean="0">
                <a:latin typeface="Times New Roman" panose="02020603050405020304" pitchFamily="18" charset="0"/>
                <a:cs typeface="Times New Roman" panose="02020603050405020304" pitchFamily="18" charset="0"/>
              </a:rPr>
              <a:t>n</a:t>
            </a:r>
            <a:r>
              <a:rPr lang="en-US" dirty="0" smtClean="0"/>
              <a:t>, return </a:t>
            </a:r>
            <a:r>
              <a:rPr lang="en-US" dirty="0" smtClean="0">
                <a:latin typeface="Times New Roman" panose="02020603050405020304" pitchFamily="18" charset="0"/>
                <a:cs typeface="Times New Roman" panose="02020603050405020304" pitchFamily="18" charset="0"/>
              </a:rPr>
              <a:t>0</a:t>
            </a:r>
            <a:endParaRPr lang="en-US" i="1" dirty="0" smtClean="0">
              <a:latin typeface="Times New Roman" panose="02020603050405020304" pitchFamily="18" charset="0"/>
              <a:cs typeface="Times New Roman" panose="02020603050405020304" pitchFamily="18" charset="0"/>
            </a:endParaRPr>
          </a:p>
          <a:p>
            <a:r>
              <a:rPr lang="en-US" dirty="0" smtClean="0"/>
              <a:t>Otherwise, return </a:t>
            </a:r>
          </a:p>
          <a:p>
            <a:endParaRPr lang="en-US" dirty="0"/>
          </a:p>
          <a:p>
            <a:endParaRPr lang="en-US" dirty="0" smtClean="0"/>
          </a:p>
          <a:p>
            <a:endParaRPr lang="en-US" dirty="0" smtClean="0"/>
          </a:p>
          <a:p>
            <a:r>
              <a:rPr lang="en-US" dirty="0" smtClean="0"/>
              <a:t>The function declaration will be</a:t>
            </a:r>
          </a:p>
          <a:p>
            <a:pPr marL="800100" lvl="2" indent="0">
              <a:buNone/>
            </a:pP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binomial(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n, </a:t>
            </a:r>
            <a:r>
              <a:rPr lang="en-US" sz="1600" dirty="0" err="1" smtClean="0">
                <a:latin typeface="Consolas" panose="020B0609020204030204" pitchFamily="49" charset="0"/>
                <a:cs typeface="Times New Roman" panose="02020603050405020304" pitchFamily="18" charset="0"/>
              </a:rPr>
              <a:t>int</a:t>
            </a:r>
            <a:r>
              <a:rPr lang="en-US" sz="1600" dirty="0" smtClean="0">
                <a:latin typeface="Consolas" panose="020B0609020204030204" pitchFamily="49" charset="0"/>
                <a:cs typeface="Times New Roman" panose="02020603050405020304" pitchFamily="18" charset="0"/>
              </a:rPr>
              <a:t> k );</a:t>
            </a:r>
          </a:p>
          <a:p>
            <a:endParaRPr lang="en-US" dirty="0" smtClean="0"/>
          </a:p>
          <a:p>
            <a:endParaRPr lang="en-US" sz="1600" dirty="0">
              <a:latin typeface="Consolas" panose="020B0609020204030204" pitchFamily="49" charset="0"/>
              <a:cs typeface="Times New Roman" panose="02020603050405020304" pitchFamily="18" charset="0"/>
            </a:endParaRPr>
          </a:p>
          <a:p>
            <a:pPr marL="800100" lvl="2" indent="0">
              <a:buNone/>
            </a:pPr>
            <a:endParaRPr lang="en-US" sz="1600" dirty="0" smtClean="0">
              <a:latin typeface="Consolas" panose="020B0609020204030204" pitchFamily="49"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41259691"/>
              </p:ext>
            </p:extLst>
          </p:nvPr>
        </p:nvGraphicFramePr>
        <p:xfrm>
          <a:off x="3439113" y="3484286"/>
          <a:ext cx="2068991" cy="952826"/>
        </p:xfrm>
        <a:graphic>
          <a:graphicData uri="http://schemas.openxmlformats.org/presentationml/2006/ole">
            <mc:AlternateContent xmlns:mc="http://schemas.openxmlformats.org/markup-compatibility/2006">
              <mc:Choice xmlns:v="urn:schemas-microsoft-com:vml" Requires="v">
                <p:oleObj spid="_x0000_s7181" name="Equation" r:id="rId4" imgW="965160" imgH="444240" progId="Equation.DSMT4">
                  <p:embed/>
                </p:oleObj>
              </mc:Choice>
              <mc:Fallback>
                <p:oleObj name="Equation" r:id="rId4" imgW="965160" imgH="444240" progId="Equation.DSMT4">
                  <p:embed/>
                  <p:pic>
                    <p:nvPicPr>
                      <p:cNvPr id="0" name=""/>
                      <p:cNvPicPr/>
                      <p:nvPr/>
                    </p:nvPicPr>
                    <p:blipFill>
                      <a:blip r:embed="rId5"/>
                      <a:stretch>
                        <a:fillRect/>
                      </a:stretch>
                    </p:blipFill>
                    <p:spPr>
                      <a:xfrm>
                        <a:off x="3439113" y="3484286"/>
                        <a:ext cx="2068991" cy="952826"/>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602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2|5.1|5.8"/>
</p:tagLst>
</file>

<file path=ppt/tags/tag10.xml><?xml version="1.0" encoding="utf-8"?>
<p:tagLst xmlns:a="http://schemas.openxmlformats.org/drawingml/2006/main" xmlns:r="http://schemas.openxmlformats.org/officeDocument/2006/relationships" xmlns:p="http://schemas.openxmlformats.org/presentationml/2006/main">
  <p:tag name="TIMING" val="|18.7|21|20.5|9"/>
</p:tagLst>
</file>

<file path=ppt/tags/tag11.xml><?xml version="1.0" encoding="utf-8"?>
<p:tagLst xmlns:a="http://schemas.openxmlformats.org/drawingml/2006/main" xmlns:r="http://schemas.openxmlformats.org/officeDocument/2006/relationships" xmlns:p="http://schemas.openxmlformats.org/presentationml/2006/main">
  <p:tag name="TIMING" val="|10.5|15.4|13.7|2.7|41.3"/>
</p:tagLst>
</file>

<file path=ppt/tags/tag12.xml><?xml version="1.0" encoding="utf-8"?>
<p:tagLst xmlns:a="http://schemas.openxmlformats.org/drawingml/2006/main" xmlns:r="http://schemas.openxmlformats.org/officeDocument/2006/relationships" xmlns:p="http://schemas.openxmlformats.org/presentationml/2006/main">
  <p:tag name="TIMING" val="|64.5"/>
</p:tagLst>
</file>

<file path=ppt/tags/tag13.xml><?xml version="1.0" encoding="utf-8"?>
<p:tagLst xmlns:a="http://schemas.openxmlformats.org/drawingml/2006/main" xmlns:r="http://schemas.openxmlformats.org/officeDocument/2006/relationships" xmlns:p="http://schemas.openxmlformats.org/presentationml/2006/main">
  <p:tag name="TIMING" val="|16.6|27.9|5.6|20.5|7.1"/>
</p:tagLst>
</file>

<file path=ppt/tags/tag14.xml><?xml version="1.0" encoding="utf-8"?>
<p:tagLst xmlns:a="http://schemas.openxmlformats.org/drawingml/2006/main" xmlns:r="http://schemas.openxmlformats.org/officeDocument/2006/relationships" xmlns:p="http://schemas.openxmlformats.org/presentationml/2006/main">
  <p:tag name="TIMING" val="|30.8|9"/>
</p:tagLst>
</file>

<file path=ppt/tags/tag15.xml><?xml version="1.0" encoding="utf-8"?>
<p:tagLst xmlns:a="http://schemas.openxmlformats.org/drawingml/2006/main" xmlns:r="http://schemas.openxmlformats.org/officeDocument/2006/relationships" xmlns:p="http://schemas.openxmlformats.org/presentationml/2006/main">
  <p:tag name="TIMING" val="|24.8|16.4"/>
</p:tagLst>
</file>

<file path=ppt/tags/tag16.xml><?xml version="1.0" encoding="utf-8"?>
<p:tagLst xmlns:a="http://schemas.openxmlformats.org/drawingml/2006/main" xmlns:r="http://schemas.openxmlformats.org/officeDocument/2006/relationships" xmlns:p="http://schemas.openxmlformats.org/presentationml/2006/main">
  <p:tag name="TIMING" val="|12.4|12.9|129.5"/>
</p:tagLst>
</file>

<file path=ppt/tags/tag17.xml><?xml version="1.0" encoding="utf-8"?>
<p:tagLst xmlns:a="http://schemas.openxmlformats.org/drawingml/2006/main" xmlns:r="http://schemas.openxmlformats.org/officeDocument/2006/relationships" xmlns:p="http://schemas.openxmlformats.org/presentationml/2006/main">
  <p:tag name="TIMING" val="|19.2|22.2|22.7"/>
</p:tagLst>
</file>

<file path=ppt/tags/tag18.xml><?xml version="1.0" encoding="utf-8"?>
<p:tagLst xmlns:a="http://schemas.openxmlformats.org/drawingml/2006/main" xmlns:r="http://schemas.openxmlformats.org/officeDocument/2006/relationships" xmlns:p="http://schemas.openxmlformats.org/presentationml/2006/main">
  <p:tag name="TIMING" val="|30.8|9"/>
</p:tagLst>
</file>

<file path=ppt/tags/tag19.xml><?xml version="1.0" encoding="utf-8"?>
<p:tagLst xmlns:a="http://schemas.openxmlformats.org/drawingml/2006/main" xmlns:r="http://schemas.openxmlformats.org/officeDocument/2006/relationships" xmlns:p="http://schemas.openxmlformats.org/presentationml/2006/main">
  <p:tag name="TIMING" val="|100.5"/>
</p:tagLst>
</file>

<file path=ppt/tags/tag2.xml><?xml version="1.0" encoding="utf-8"?>
<p:tagLst xmlns:a="http://schemas.openxmlformats.org/drawingml/2006/main" xmlns:r="http://schemas.openxmlformats.org/officeDocument/2006/relationships" xmlns:p="http://schemas.openxmlformats.org/presentationml/2006/main">
  <p:tag name="TIMING" val="|15.8|4.4|24"/>
</p:tagLst>
</file>

<file path=ppt/tags/tag20.xml><?xml version="1.0" encoding="utf-8"?>
<p:tagLst xmlns:a="http://schemas.openxmlformats.org/drawingml/2006/main" xmlns:r="http://schemas.openxmlformats.org/officeDocument/2006/relationships" xmlns:p="http://schemas.openxmlformats.org/presentationml/2006/main">
  <p:tag name="TIMING" val="|21.9|22.3|25.6|23.7"/>
</p:tagLst>
</file>

<file path=ppt/tags/tag21.xml><?xml version="1.0" encoding="utf-8"?>
<p:tagLst xmlns:a="http://schemas.openxmlformats.org/drawingml/2006/main" xmlns:r="http://schemas.openxmlformats.org/officeDocument/2006/relationships" xmlns:p="http://schemas.openxmlformats.org/presentationml/2006/main">
  <p:tag name="TIMING" val="|21.1|64.5|30.8|29.7|19.3"/>
</p:tagLst>
</file>

<file path=ppt/tags/tag22.xml><?xml version="1.0" encoding="utf-8"?>
<p:tagLst xmlns:a="http://schemas.openxmlformats.org/drawingml/2006/main" xmlns:r="http://schemas.openxmlformats.org/officeDocument/2006/relationships" xmlns:p="http://schemas.openxmlformats.org/presentationml/2006/main">
  <p:tag name="TIMING" val="|20.4|25.4|19.6"/>
</p:tagLst>
</file>

<file path=ppt/tags/tag23.xml><?xml version="1.0" encoding="utf-8"?>
<p:tagLst xmlns:a="http://schemas.openxmlformats.org/drawingml/2006/main" xmlns:r="http://schemas.openxmlformats.org/officeDocument/2006/relationships" xmlns:p="http://schemas.openxmlformats.org/presentationml/2006/main">
  <p:tag name="TIMING" val="|10.8"/>
</p:tagLst>
</file>

<file path=ppt/tags/tag24.xml><?xml version="1.0" encoding="utf-8"?>
<p:tagLst xmlns:a="http://schemas.openxmlformats.org/drawingml/2006/main" xmlns:r="http://schemas.openxmlformats.org/officeDocument/2006/relationships" xmlns:p="http://schemas.openxmlformats.org/presentationml/2006/main">
  <p:tag name="TIMING" val="|26.3|29.8"/>
</p:tagLst>
</file>

<file path=ppt/tags/tag25.xml><?xml version="1.0" encoding="utf-8"?>
<p:tagLst xmlns:a="http://schemas.openxmlformats.org/drawingml/2006/main" xmlns:r="http://schemas.openxmlformats.org/officeDocument/2006/relationships" xmlns:p="http://schemas.openxmlformats.org/presentationml/2006/main">
  <p:tag name="TIMING" val="|10.8"/>
</p:tagLst>
</file>

<file path=ppt/tags/tag26.xml><?xml version="1.0" encoding="utf-8"?>
<p:tagLst xmlns:a="http://schemas.openxmlformats.org/drawingml/2006/main" xmlns:r="http://schemas.openxmlformats.org/officeDocument/2006/relationships" xmlns:p="http://schemas.openxmlformats.org/presentationml/2006/main">
  <p:tag name="TIMING" val="|10.8"/>
</p:tagLst>
</file>

<file path=ppt/tags/tag27.xml><?xml version="1.0" encoding="utf-8"?>
<p:tagLst xmlns:a="http://schemas.openxmlformats.org/drawingml/2006/main" xmlns:r="http://schemas.openxmlformats.org/officeDocument/2006/relationships" xmlns:p="http://schemas.openxmlformats.org/presentationml/2006/main">
  <p:tag name="TIMING" val="|31"/>
</p:tagLst>
</file>

<file path=ppt/tags/tag28.xml><?xml version="1.0" encoding="utf-8"?>
<p:tagLst xmlns:a="http://schemas.openxmlformats.org/drawingml/2006/main" xmlns:r="http://schemas.openxmlformats.org/officeDocument/2006/relationships" xmlns:p="http://schemas.openxmlformats.org/presentationml/2006/main">
  <p:tag name="TIMING" val="|35.1|11.1"/>
</p:tagLst>
</file>

<file path=ppt/tags/tag29.xml><?xml version="1.0" encoding="utf-8"?>
<p:tagLst xmlns:a="http://schemas.openxmlformats.org/drawingml/2006/main" xmlns:r="http://schemas.openxmlformats.org/officeDocument/2006/relationships" xmlns:p="http://schemas.openxmlformats.org/presentationml/2006/main">
  <p:tag name="TIMING" val="|13.8|20.5|45|24.8|7.5|11.4|12.1"/>
</p:tagLst>
</file>

<file path=ppt/tags/tag3.xml><?xml version="1.0" encoding="utf-8"?>
<p:tagLst xmlns:a="http://schemas.openxmlformats.org/drawingml/2006/main" xmlns:r="http://schemas.openxmlformats.org/officeDocument/2006/relationships" xmlns:p="http://schemas.openxmlformats.org/presentationml/2006/main">
  <p:tag name="TIMING" val="|53.1|15|4.8|38.4"/>
</p:tagLst>
</file>

<file path=ppt/tags/tag30.xml><?xml version="1.0" encoding="utf-8"?>
<p:tagLst xmlns:a="http://schemas.openxmlformats.org/drawingml/2006/main" xmlns:r="http://schemas.openxmlformats.org/officeDocument/2006/relationships" xmlns:p="http://schemas.openxmlformats.org/presentationml/2006/main">
  <p:tag name="TIMING" val="|30.8|9"/>
</p:tagLst>
</file>

<file path=ppt/tags/tag31.xml><?xml version="1.0" encoding="utf-8"?>
<p:tagLst xmlns:a="http://schemas.openxmlformats.org/drawingml/2006/main" xmlns:r="http://schemas.openxmlformats.org/officeDocument/2006/relationships" xmlns:p="http://schemas.openxmlformats.org/presentationml/2006/main">
  <p:tag name="TIMING" val="|30.8|9"/>
</p:tagLst>
</file>

<file path=ppt/tags/tag32.xml><?xml version="1.0" encoding="utf-8"?>
<p:tagLst xmlns:a="http://schemas.openxmlformats.org/drawingml/2006/main" xmlns:r="http://schemas.openxmlformats.org/officeDocument/2006/relationships" xmlns:p="http://schemas.openxmlformats.org/presentationml/2006/main">
  <p:tag name="TIMING" val="|45.2"/>
</p:tagLst>
</file>

<file path=ppt/tags/tag33.xml><?xml version="1.0" encoding="utf-8"?>
<p:tagLst xmlns:a="http://schemas.openxmlformats.org/drawingml/2006/main" xmlns:r="http://schemas.openxmlformats.org/officeDocument/2006/relationships" xmlns:p="http://schemas.openxmlformats.org/presentationml/2006/main">
  <p:tag name="TIMING" val="|19.3"/>
</p:tagLst>
</file>

<file path=ppt/tags/tag34.xml><?xml version="1.0" encoding="utf-8"?>
<p:tagLst xmlns:a="http://schemas.openxmlformats.org/drawingml/2006/main" xmlns:r="http://schemas.openxmlformats.org/officeDocument/2006/relationships" xmlns:p="http://schemas.openxmlformats.org/presentationml/2006/main">
  <p:tag name="TIMING" val="|45.1"/>
</p:tagLst>
</file>

<file path=ppt/tags/tag35.xml><?xml version="1.0" encoding="utf-8"?>
<p:tagLst xmlns:a="http://schemas.openxmlformats.org/drawingml/2006/main" xmlns:r="http://schemas.openxmlformats.org/officeDocument/2006/relationships" xmlns:p="http://schemas.openxmlformats.org/presentationml/2006/main">
  <p:tag name="TIMING" val="|12.5|11.3|24.6|17.2"/>
</p:tagLst>
</file>

<file path=ppt/tags/tag36.xml><?xml version="1.0" encoding="utf-8"?>
<p:tagLst xmlns:a="http://schemas.openxmlformats.org/drawingml/2006/main" xmlns:r="http://schemas.openxmlformats.org/officeDocument/2006/relationships" xmlns:p="http://schemas.openxmlformats.org/presentationml/2006/main">
  <p:tag name="TIMING" val="|25.9"/>
</p:tagLst>
</file>

<file path=ppt/tags/tag37.xml><?xml version="1.0" encoding="utf-8"?>
<p:tagLst xmlns:a="http://schemas.openxmlformats.org/drawingml/2006/main" xmlns:r="http://schemas.openxmlformats.org/officeDocument/2006/relationships" xmlns:p="http://schemas.openxmlformats.org/presentationml/2006/main">
  <p:tag name="TIMING" val="|58.8|24.1"/>
</p:tagLst>
</file>

<file path=ppt/tags/tag38.xml><?xml version="1.0" encoding="utf-8"?>
<p:tagLst xmlns:a="http://schemas.openxmlformats.org/drawingml/2006/main" xmlns:r="http://schemas.openxmlformats.org/officeDocument/2006/relationships" xmlns:p="http://schemas.openxmlformats.org/presentationml/2006/main">
  <p:tag name="TIMING" val="|30.8|9"/>
</p:tagLst>
</file>

<file path=ppt/tags/tag39.xml><?xml version="1.0" encoding="utf-8"?>
<p:tagLst xmlns:a="http://schemas.openxmlformats.org/drawingml/2006/main" xmlns:r="http://schemas.openxmlformats.org/officeDocument/2006/relationships" xmlns:p="http://schemas.openxmlformats.org/presentationml/2006/main">
  <p:tag name="TIMING" val="|6.7|36|11.5|26.3"/>
</p:tagLst>
</file>

<file path=ppt/tags/tag4.xml><?xml version="1.0" encoding="utf-8"?>
<p:tagLst xmlns:a="http://schemas.openxmlformats.org/drawingml/2006/main" xmlns:r="http://schemas.openxmlformats.org/officeDocument/2006/relationships" xmlns:p="http://schemas.openxmlformats.org/presentationml/2006/main">
  <p:tag name="TIMING" val="|30.5|8.7|19"/>
</p:tagLst>
</file>

<file path=ppt/tags/tag40.xml><?xml version="1.0" encoding="utf-8"?>
<p:tagLst xmlns:a="http://schemas.openxmlformats.org/drawingml/2006/main" xmlns:r="http://schemas.openxmlformats.org/officeDocument/2006/relationships" xmlns:p="http://schemas.openxmlformats.org/presentationml/2006/main">
  <p:tag name="TIMING" val="|19|12.3|1.6|7.9|0.4|10"/>
</p:tagLst>
</file>

<file path=ppt/tags/tag41.xml><?xml version="1.0" encoding="utf-8"?>
<p:tagLst xmlns:a="http://schemas.openxmlformats.org/drawingml/2006/main" xmlns:r="http://schemas.openxmlformats.org/officeDocument/2006/relationships" xmlns:p="http://schemas.openxmlformats.org/presentationml/2006/main">
  <p:tag name="TIMING" val="|30.8|9"/>
</p:tagLst>
</file>

<file path=ppt/tags/tag5.xml><?xml version="1.0" encoding="utf-8"?>
<p:tagLst xmlns:a="http://schemas.openxmlformats.org/drawingml/2006/main" xmlns:r="http://schemas.openxmlformats.org/officeDocument/2006/relationships" xmlns:p="http://schemas.openxmlformats.org/presentationml/2006/main">
  <p:tag name="TIMING" val="|17.1|44.6|41.4"/>
</p:tagLst>
</file>

<file path=ppt/tags/tag6.xml><?xml version="1.0" encoding="utf-8"?>
<p:tagLst xmlns:a="http://schemas.openxmlformats.org/drawingml/2006/main" xmlns:r="http://schemas.openxmlformats.org/officeDocument/2006/relationships" xmlns:p="http://schemas.openxmlformats.org/presentationml/2006/main">
  <p:tag name="TIMING" val="|27"/>
</p:tagLst>
</file>

<file path=ppt/tags/tag7.xml><?xml version="1.0" encoding="utf-8"?>
<p:tagLst xmlns:a="http://schemas.openxmlformats.org/drawingml/2006/main" xmlns:r="http://schemas.openxmlformats.org/officeDocument/2006/relationships" xmlns:p="http://schemas.openxmlformats.org/presentationml/2006/main">
  <p:tag name="TIMING" val="|29|4.7|13.1|11.2"/>
</p:tagLst>
</file>

<file path=ppt/tags/tag8.xml><?xml version="1.0" encoding="utf-8"?>
<p:tagLst xmlns:a="http://schemas.openxmlformats.org/drawingml/2006/main" xmlns:r="http://schemas.openxmlformats.org/officeDocument/2006/relationships" xmlns:p="http://schemas.openxmlformats.org/presentationml/2006/main">
  <p:tag name="TIMING" val="|26|13.4"/>
</p:tagLst>
</file>

<file path=ppt/tags/tag9.xml><?xml version="1.0" encoding="utf-8"?>
<p:tagLst xmlns:a="http://schemas.openxmlformats.org/drawingml/2006/main" xmlns:r="http://schemas.openxmlformats.org/officeDocument/2006/relationships" xmlns:p="http://schemas.openxmlformats.org/presentationml/2006/main">
  <p:tag name="TIMING" val="|30.8|9"/>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94113</TotalTime>
  <Words>3878</Words>
  <Application>Microsoft Office PowerPoint</Application>
  <PresentationFormat>On-screen Show (4:3)</PresentationFormat>
  <Paragraphs>713</Paragraphs>
  <Slides>48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ＭＳ Ｐゴシック</vt:lpstr>
      <vt:lpstr>Arial</vt:lpstr>
      <vt:lpstr>Calibri</vt:lpstr>
      <vt:lpstr>Consolas</vt:lpstr>
      <vt:lpstr>Constantia</vt:lpstr>
      <vt:lpstr>Georgia</vt:lpstr>
      <vt:lpstr>Times New Roman</vt:lpstr>
      <vt:lpstr>Custom Design</vt:lpstr>
      <vt:lpstr>Equation</vt:lpstr>
      <vt:lpstr>Writing functions tutorial</vt:lpstr>
      <vt:lpstr>Outline</vt:lpstr>
      <vt:lpstr>Tutorial format</vt:lpstr>
      <vt:lpstr>Tutorial format</vt:lpstr>
      <vt:lpstr>Accessing a number greater than or equal to a given number</vt:lpstr>
      <vt:lpstr>Accessing a number greater than or equal to a given number</vt:lpstr>
      <vt:lpstr>Accessing a number greater than or equal to a given number</vt:lpstr>
      <vt:lpstr>Accessing a number greater than or equal to a given number</vt:lpstr>
      <vt:lpstr>Binomial coefficients</vt:lpstr>
      <vt:lpstr>Binomial coefficients</vt:lpstr>
      <vt:lpstr>Binomial coefficients</vt:lpstr>
      <vt:lpstr>Falling factorial function</vt:lpstr>
      <vt:lpstr>Falling factorial function</vt:lpstr>
      <vt:lpstr>Falling factorial function</vt:lpstr>
      <vt:lpstr>Binomial coefficients</vt:lpstr>
      <vt:lpstr>Binomial coefficients</vt:lpstr>
      <vt:lpstr>Binomial coefficients</vt:lpstr>
      <vt:lpstr>Binomial coefficients</vt:lpstr>
      <vt:lpstr>Arithmetic series</vt:lpstr>
      <vt:lpstr>Arithmetic series</vt:lpstr>
      <vt:lpstr>Arithmetic series</vt:lpstr>
      <vt:lpstr>Arithmetic series</vt:lpstr>
      <vt:lpstr>Arithmetic series</vt:lpstr>
      <vt:lpstr>Geometric series</vt:lpstr>
      <vt:lpstr>Geometric series</vt:lpstr>
      <vt:lpstr>Geometric series</vt:lpstr>
      <vt:lpstr>Geometric series</vt:lpstr>
      <vt:lpstr>Geometric series</vt:lpstr>
      <vt:lpstr>Running averages</vt:lpstr>
      <vt:lpstr>Hint</vt:lpstr>
      <vt:lpstr>Running averages</vt:lpstr>
      <vt:lpstr>Running averages</vt:lpstr>
      <vt:lpstr>Is even?</vt:lpstr>
      <vt:lpstr>Is even?</vt:lpstr>
      <vt:lpstr>Is even?</vt:lpstr>
      <vt:lpstr>Is prime?</vt:lpstr>
      <vt:lpstr>Is prime?</vt:lpstr>
      <vt:lpstr>Is prime?</vt:lpstr>
      <vt:lpstr>Reflections</vt:lpstr>
      <vt:lpstr>Hint</vt:lpstr>
      <vt:lpstr>Reflections</vt:lpstr>
      <vt:lpstr>Reflections</vt:lpstr>
      <vt:lpstr>Reflections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1607</cp:revision>
  <dcterms:created xsi:type="dcterms:W3CDTF">2009-09-11T23:00:44Z</dcterms:created>
  <dcterms:modified xsi:type="dcterms:W3CDTF">2024-09-18T17:13:59Z</dcterms:modified>
</cp:coreProperties>
</file>